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7" r:id="rId13"/>
    <p:sldId id="268" r:id="rId14"/>
    <p:sldId id="265" r:id="rId15"/>
    <p:sldId id="266" r:id="rId16"/>
    <p:sldId id="269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D59"/>
    <a:srgbClr val="FF66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KAKO PRAVNO </a:t>
            </a:r>
            <a:r>
              <a:rPr lang="sr-Latn-ME" b="1" dirty="0" smtClean="0">
                <a:solidFill>
                  <a:srgbClr val="FFFF00"/>
                </a:solidFill>
              </a:rPr>
              <a:t>ZAŠTITI PROIZVOD?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7129" y="4572999"/>
            <a:ext cx="8791575" cy="1655762"/>
          </a:xfrm>
        </p:spPr>
        <p:txBody>
          <a:bodyPr/>
          <a:lstStyle/>
          <a:p>
            <a:endParaRPr lang="sr-Latn-ME" dirty="0" smtClean="0"/>
          </a:p>
          <a:p>
            <a:pPr algn="r"/>
            <a:r>
              <a:rPr lang="sr-Latn-ME" dirty="0" smtClean="0"/>
              <a:t> dr nina radulovic, advokat</a:t>
            </a:r>
          </a:p>
          <a:p>
            <a:pPr algn="r"/>
            <a:r>
              <a:rPr lang="sr-Latn-ME" sz="1600" dirty="0" smtClean="0"/>
              <a:t>Dr.ninaradulovic</a:t>
            </a:r>
            <a:r>
              <a:rPr lang="en-US" sz="1600" dirty="0" smtClean="0"/>
              <a:t>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9453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386498"/>
            <a:ext cx="9905999" cy="612742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r-Latn-ME" b="1" dirty="0" smtClean="0">
                <a:solidFill>
                  <a:srgbClr val="F9FD59"/>
                </a:solidFill>
              </a:rPr>
              <a:t>PRAVO INTTELEKTUANE SVOJINE</a:t>
            </a:r>
          </a:p>
          <a:p>
            <a:pPr marL="0" indent="0">
              <a:buNone/>
            </a:pPr>
            <a:r>
              <a:rPr lang="sr-Latn-ME" dirty="0" smtClean="0"/>
              <a:t>NADLEŽNO TIJELO: </a:t>
            </a:r>
            <a:r>
              <a:rPr lang="sr-Latn-ME" b="1" dirty="0" smtClean="0">
                <a:solidFill>
                  <a:srgbClr val="F9FD59"/>
                </a:solidFill>
              </a:rPr>
              <a:t>Direkcija za zaštitu intelektualne svojine </a:t>
            </a:r>
            <a:r>
              <a:rPr lang="sr-Latn-ME" dirty="0" smtClean="0"/>
              <a:t>pri Ministarstv</a:t>
            </a:r>
            <a:r>
              <a:rPr lang="en-US" smtClean="0"/>
              <a:t>u</a:t>
            </a:r>
            <a:r>
              <a:rPr lang="sr-Latn-ME" smtClean="0"/>
              <a:t> </a:t>
            </a:r>
            <a:r>
              <a:rPr lang="sr-Latn-ME" dirty="0" smtClean="0"/>
              <a:t>ekonomskog razvoja i turizma</a:t>
            </a:r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r>
              <a:rPr lang="sr-Latn-ME" dirty="0" smtClean="0"/>
              <a:t>Oblici zaštite:</a:t>
            </a:r>
          </a:p>
          <a:p>
            <a:r>
              <a:rPr lang="ru-RU" b="1" dirty="0">
                <a:solidFill>
                  <a:srgbClr val="F9FD59"/>
                </a:solidFill>
              </a:rPr>
              <a:t>Ауторска и сродна права</a:t>
            </a:r>
          </a:p>
          <a:p>
            <a:r>
              <a:rPr lang="ru-RU" dirty="0"/>
              <a:t>Жигови, укључујући услужне жигове</a:t>
            </a:r>
          </a:p>
          <a:p>
            <a:r>
              <a:rPr lang="ru-RU" dirty="0"/>
              <a:t>Географске ознаке, укључујући ознаке поријекла</a:t>
            </a:r>
          </a:p>
          <a:p>
            <a:r>
              <a:rPr lang="ru-RU" dirty="0"/>
              <a:t>Индустријски дизајни</a:t>
            </a:r>
          </a:p>
          <a:p>
            <a:r>
              <a:rPr lang="ru-RU" b="1" dirty="0">
                <a:solidFill>
                  <a:srgbClr val="F9FD59"/>
                </a:solidFill>
              </a:rPr>
              <a:t>Патенти</a:t>
            </a:r>
          </a:p>
          <a:p>
            <a:r>
              <a:rPr lang="ru-RU" dirty="0"/>
              <a:t>Заштита биљних сорти</a:t>
            </a:r>
          </a:p>
          <a:p>
            <a:r>
              <a:rPr lang="ru-RU" dirty="0"/>
              <a:t>Топографије интегрисаних кола</a:t>
            </a:r>
          </a:p>
          <a:p>
            <a:r>
              <a:rPr lang="ru-RU" dirty="0"/>
              <a:t>Захтјеви о необјављеним информацијама, укључујући пословне тајне и податке о тестовима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617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414778"/>
            <a:ext cx="9905999" cy="6202837"/>
          </a:xfrm>
        </p:spPr>
        <p:txBody>
          <a:bodyPr/>
          <a:lstStyle/>
          <a:p>
            <a:pPr marL="0" indent="0">
              <a:buNone/>
            </a:pPr>
            <a:r>
              <a:rPr lang="sr-Latn-ME" b="1" dirty="0" smtClean="0">
                <a:solidFill>
                  <a:srgbClr val="F9FD59"/>
                </a:solidFill>
              </a:rPr>
              <a:t>PRAVNA ZAŠTITA</a:t>
            </a:r>
          </a:p>
          <a:p>
            <a:pPr marL="0" indent="0">
              <a:buNone/>
            </a:pPr>
            <a:endParaRPr lang="sr-Latn-ME" dirty="0" smtClean="0"/>
          </a:p>
          <a:p>
            <a:r>
              <a:rPr lang="ru-RU" dirty="0" smtClean="0"/>
              <a:t>Мјере </a:t>
            </a:r>
            <a:r>
              <a:rPr lang="ru-RU" dirty="0"/>
              <a:t>контроле злоупотребе права интелектуалне својине</a:t>
            </a:r>
          </a:p>
          <a:p>
            <a:r>
              <a:rPr lang="ru-RU" dirty="0"/>
              <a:t>Парнични судски поступци и правна средства</a:t>
            </a:r>
          </a:p>
          <a:p>
            <a:r>
              <a:rPr lang="ru-RU" dirty="0"/>
              <a:t>Привремене мјере</a:t>
            </a:r>
          </a:p>
          <a:p>
            <a:r>
              <a:rPr lang="ru-RU" dirty="0"/>
              <a:t>Управни поступци и правна средства</a:t>
            </a:r>
          </a:p>
          <a:p>
            <a:r>
              <a:rPr lang="ru-RU" dirty="0"/>
              <a:t>Посебне мјере на граници</a:t>
            </a:r>
          </a:p>
          <a:p>
            <a:r>
              <a:rPr lang="ru-RU" dirty="0"/>
              <a:t>Кривични поступци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718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b="1" dirty="0" smtClean="0">
                <a:solidFill>
                  <a:srgbClr val="FFFF00"/>
                </a:solidFill>
              </a:rPr>
              <a:t>PRAVNI OKVIR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ZAKON</a:t>
            </a:r>
            <a:r>
              <a:rPr lang="sr-Latn-ME" dirty="0" smtClean="0"/>
              <a:t> </a:t>
            </a:r>
            <a:r>
              <a:rPr lang="pl-PL" dirty="0" smtClean="0"/>
              <a:t>O </a:t>
            </a:r>
            <a:r>
              <a:rPr lang="pl-PL" dirty="0"/>
              <a:t>AUTORSKOM I SRODNIM </a:t>
            </a:r>
            <a:r>
              <a:rPr lang="pl-PL" dirty="0" smtClean="0"/>
              <a:t>PRAVIMA ("</a:t>
            </a:r>
            <a:r>
              <a:rPr lang="pl-PL" dirty="0"/>
              <a:t>Službeni list </a:t>
            </a:r>
            <a:r>
              <a:rPr lang="pl-PL" dirty="0" smtClean="0"/>
              <a:t>CG", </a:t>
            </a:r>
            <a:r>
              <a:rPr lang="pl-PL" dirty="0"/>
              <a:t>br. 037/11 </a:t>
            </a:r>
            <a:r>
              <a:rPr lang="pl-PL" dirty="0" smtClean="0"/>
              <a:t>.....145/21)</a:t>
            </a:r>
          </a:p>
          <a:p>
            <a:endParaRPr lang="en-US" dirty="0" smtClean="0"/>
          </a:p>
          <a:p>
            <a:r>
              <a:rPr lang="en-US" dirty="0" smtClean="0"/>
              <a:t>ZAKON</a:t>
            </a:r>
            <a:r>
              <a:rPr lang="sr-Latn-ME" dirty="0" smtClean="0"/>
              <a:t> </a:t>
            </a:r>
            <a:r>
              <a:rPr lang="en-US" dirty="0" smtClean="0"/>
              <a:t>O PATENTIMA</a:t>
            </a:r>
            <a:r>
              <a:rPr lang="sr-Latn-ME" dirty="0" smtClean="0"/>
              <a:t> </a:t>
            </a:r>
            <a:r>
              <a:rPr lang="pl-PL" dirty="0" smtClean="0"/>
              <a:t>("</a:t>
            </a:r>
            <a:r>
              <a:rPr lang="pl-PL" dirty="0"/>
              <a:t>Službeni list </a:t>
            </a:r>
            <a:r>
              <a:rPr lang="pl-PL" dirty="0" smtClean="0"/>
              <a:t>CG", </a:t>
            </a:r>
            <a:r>
              <a:rPr lang="pl-PL" dirty="0"/>
              <a:t>br. 042/15 </a:t>
            </a:r>
            <a:r>
              <a:rPr lang="pl-PL" dirty="0" smtClean="0"/>
              <a:t>..., 003/23)</a:t>
            </a:r>
          </a:p>
          <a:p>
            <a:pPr marL="0" indent="0">
              <a:buNone/>
            </a:pPr>
            <a:endParaRPr lang="pl-PL" dirty="0" smtClean="0"/>
          </a:p>
          <a:p>
            <a:endParaRPr lang="pl-PL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36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ZAKON</a:t>
            </a:r>
            <a:r>
              <a:rPr lang="sr-Latn-ME" dirty="0">
                <a:solidFill>
                  <a:srgbClr val="FFFF00"/>
                </a:solidFill>
              </a:rPr>
              <a:t> </a:t>
            </a:r>
            <a:r>
              <a:rPr lang="pl-PL" dirty="0">
                <a:solidFill>
                  <a:srgbClr val="FFFF00"/>
                </a:solidFill>
              </a:rPr>
              <a:t>O AUTORSKOM I SRODNIM PRAVIMA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err="1"/>
              <a:t>Predmet</a:t>
            </a:r>
            <a:endParaRPr lang="en-US" b="1" dirty="0"/>
          </a:p>
          <a:p>
            <a:pPr marL="0" indent="0">
              <a:buNone/>
            </a:pPr>
            <a:r>
              <a:rPr lang="en-US" b="1" dirty="0" err="1"/>
              <a:t>Član</a:t>
            </a:r>
            <a:r>
              <a:rPr lang="en-US" b="1" dirty="0"/>
              <a:t> 1</a:t>
            </a:r>
          </a:p>
          <a:p>
            <a:pPr marL="0" indent="0">
              <a:buNone/>
            </a:pPr>
            <a:r>
              <a:rPr lang="en-US" dirty="0" err="1"/>
              <a:t>Ovim</a:t>
            </a:r>
            <a:r>
              <a:rPr lang="en-US" dirty="0"/>
              <a:t> </a:t>
            </a:r>
            <a:r>
              <a:rPr lang="en-US" dirty="0" err="1"/>
              <a:t>zakonom</a:t>
            </a:r>
            <a:r>
              <a:rPr lang="en-US" dirty="0"/>
              <a:t> </a:t>
            </a:r>
            <a:r>
              <a:rPr lang="en-US" dirty="0" err="1"/>
              <a:t>utvrđuje</a:t>
            </a:r>
            <a:r>
              <a:rPr lang="en-US" dirty="0"/>
              <a:t> se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autora</a:t>
            </a:r>
            <a:r>
              <a:rPr lang="en-US" dirty="0"/>
              <a:t> </a:t>
            </a:r>
            <a:r>
              <a:rPr lang="en-US" sz="2600" b="1" dirty="0" err="1">
                <a:solidFill>
                  <a:srgbClr val="FFFF00"/>
                </a:solidFill>
              </a:rPr>
              <a:t>književnih</a:t>
            </a:r>
            <a:r>
              <a:rPr lang="en-US" sz="2600" b="1" dirty="0">
                <a:solidFill>
                  <a:srgbClr val="FFFF00"/>
                </a:solidFill>
              </a:rPr>
              <a:t>, </a:t>
            </a:r>
            <a:r>
              <a:rPr lang="en-US" sz="2600" b="1" dirty="0" err="1">
                <a:solidFill>
                  <a:srgbClr val="FFFF00"/>
                </a:solidFill>
              </a:rPr>
              <a:t>naučnih</a:t>
            </a:r>
            <a:r>
              <a:rPr lang="en-US" sz="2600" b="1" dirty="0">
                <a:solidFill>
                  <a:srgbClr val="FFFF00"/>
                </a:solidFill>
              </a:rPr>
              <a:t> </a:t>
            </a:r>
            <a:r>
              <a:rPr lang="en-US" sz="2600" b="1" dirty="0" err="1">
                <a:solidFill>
                  <a:srgbClr val="FFFF00"/>
                </a:solidFill>
              </a:rPr>
              <a:t>i</a:t>
            </a:r>
            <a:r>
              <a:rPr lang="en-US" sz="2600" b="1" dirty="0">
                <a:solidFill>
                  <a:srgbClr val="FFFF00"/>
                </a:solidFill>
              </a:rPr>
              <a:t> </a:t>
            </a:r>
            <a:r>
              <a:rPr lang="en-US" sz="2600" b="1" dirty="0" err="1">
                <a:solidFill>
                  <a:srgbClr val="FFFF00"/>
                </a:solidFill>
              </a:rPr>
              <a:t>umjetničkih</a:t>
            </a:r>
            <a:r>
              <a:rPr lang="en-US" sz="2600" b="1" dirty="0">
                <a:solidFill>
                  <a:srgbClr val="FFFF00"/>
                </a:solidFill>
              </a:rPr>
              <a:t> </a:t>
            </a:r>
            <a:r>
              <a:rPr lang="en-US" sz="2600" b="1" dirty="0" err="1">
                <a:solidFill>
                  <a:srgbClr val="FFFF00"/>
                </a:solidFill>
              </a:rPr>
              <a:t>djela</a:t>
            </a:r>
            <a:r>
              <a:rPr lang="en-US" sz="2600" b="1" dirty="0">
                <a:solidFill>
                  <a:srgbClr val="FFFF00"/>
                </a:solidFill>
              </a:rPr>
              <a:t> </a:t>
            </a:r>
            <a:r>
              <a:rPr lang="en-US" dirty="0"/>
              <a:t>(u </a:t>
            </a:r>
            <a:r>
              <a:rPr lang="en-US" dirty="0" err="1"/>
              <a:t>daljem</a:t>
            </a:r>
            <a:r>
              <a:rPr lang="en-US" dirty="0"/>
              <a:t> </a:t>
            </a:r>
            <a:r>
              <a:rPr lang="en-US" dirty="0" err="1"/>
              <a:t>tekstu</a:t>
            </a:r>
            <a:r>
              <a:rPr lang="en-US" dirty="0"/>
              <a:t>: </a:t>
            </a:r>
            <a:r>
              <a:rPr lang="en-US" dirty="0" err="1"/>
              <a:t>autorsko</a:t>
            </a:r>
            <a:r>
              <a:rPr lang="en-US" dirty="0"/>
              <a:t> </a:t>
            </a:r>
            <a:r>
              <a:rPr lang="en-US" dirty="0" err="1"/>
              <a:t>pravo</a:t>
            </a:r>
            <a:r>
              <a:rPr lang="en-US" dirty="0"/>
              <a:t>), </a:t>
            </a:r>
            <a:r>
              <a:rPr lang="en-US" dirty="0" err="1"/>
              <a:t>prava</a:t>
            </a:r>
            <a:r>
              <a:rPr lang="en-US" dirty="0"/>
              <a:t> </a:t>
            </a:r>
            <a:r>
              <a:rPr lang="en-US" dirty="0" err="1"/>
              <a:t>interpretatora</a:t>
            </a:r>
            <a:r>
              <a:rPr lang="en-US" dirty="0"/>
              <a:t>, </a:t>
            </a:r>
            <a:r>
              <a:rPr lang="en-US" dirty="0" err="1"/>
              <a:t>proizvođača</a:t>
            </a:r>
            <a:r>
              <a:rPr lang="en-US" dirty="0"/>
              <a:t> </a:t>
            </a:r>
            <a:r>
              <a:rPr lang="en-US" dirty="0" err="1"/>
              <a:t>fonograma</a:t>
            </a:r>
            <a:r>
              <a:rPr lang="en-US" dirty="0"/>
              <a:t>, </a:t>
            </a:r>
            <a:r>
              <a:rPr lang="en-US" dirty="0" err="1"/>
              <a:t>filmskih</a:t>
            </a:r>
            <a:r>
              <a:rPr lang="en-US" dirty="0"/>
              <a:t> </a:t>
            </a:r>
            <a:r>
              <a:rPr lang="en-US" dirty="0" err="1"/>
              <a:t>producenata</a:t>
            </a:r>
            <a:r>
              <a:rPr lang="en-US" dirty="0"/>
              <a:t>, </a:t>
            </a:r>
            <a:r>
              <a:rPr lang="en-US" dirty="0" err="1"/>
              <a:t>radiodifuznih</a:t>
            </a:r>
            <a:r>
              <a:rPr lang="en-US" dirty="0"/>
              <a:t> </a:t>
            </a:r>
            <a:r>
              <a:rPr lang="en-US" dirty="0" err="1"/>
              <a:t>organizacija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izdavača</a:t>
            </a:r>
            <a:r>
              <a:rPr lang="en-US" dirty="0"/>
              <a:t> (u </a:t>
            </a:r>
            <a:r>
              <a:rPr lang="en-US" dirty="0" err="1"/>
              <a:t>daljem</a:t>
            </a:r>
            <a:r>
              <a:rPr lang="en-US" dirty="0"/>
              <a:t> </a:t>
            </a:r>
            <a:r>
              <a:rPr lang="en-US" dirty="0" err="1"/>
              <a:t>tekstu</a:t>
            </a:r>
            <a:r>
              <a:rPr lang="en-US" dirty="0"/>
              <a:t>: </a:t>
            </a:r>
            <a:r>
              <a:rPr lang="en-US" dirty="0" err="1"/>
              <a:t>srodna</a:t>
            </a:r>
            <a:r>
              <a:rPr lang="en-US" dirty="0"/>
              <a:t> </a:t>
            </a:r>
            <a:r>
              <a:rPr lang="en-US" dirty="0" err="1"/>
              <a:t>prava</a:t>
            </a:r>
            <a:r>
              <a:rPr lang="en-US" dirty="0"/>
              <a:t>), </a:t>
            </a:r>
            <a:r>
              <a:rPr lang="en-US" dirty="0" err="1"/>
              <a:t>posebna</a:t>
            </a:r>
            <a:r>
              <a:rPr lang="en-US" dirty="0"/>
              <a:t> (sui generis) </a:t>
            </a:r>
            <a:r>
              <a:rPr lang="en-US" sz="2600" b="1" dirty="0" err="1">
                <a:solidFill>
                  <a:srgbClr val="FFFF00"/>
                </a:solidFill>
              </a:rPr>
              <a:t>prava</a:t>
            </a:r>
            <a:r>
              <a:rPr lang="en-US" sz="2600" b="1" dirty="0">
                <a:solidFill>
                  <a:srgbClr val="FFFF00"/>
                </a:solidFill>
              </a:rPr>
              <a:t> </a:t>
            </a:r>
            <a:r>
              <a:rPr lang="en-US" sz="2600" b="1" dirty="0" err="1">
                <a:solidFill>
                  <a:srgbClr val="FFFF00"/>
                </a:solidFill>
              </a:rPr>
              <a:t>proizvođača</a:t>
            </a:r>
            <a:r>
              <a:rPr lang="en-US" sz="2600" b="1" dirty="0">
                <a:solidFill>
                  <a:srgbClr val="FFFF00"/>
                </a:solidFill>
              </a:rPr>
              <a:t> </a:t>
            </a:r>
            <a:r>
              <a:rPr lang="en-US" sz="2600" b="1" dirty="0" err="1">
                <a:solidFill>
                  <a:srgbClr val="FFFF00"/>
                </a:solidFill>
              </a:rPr>
              <a:t>baza</a:t>
            </a:r>
            <a:r>
              <a:rPr lang="en-US" sz="2600" b="1" dirty="0">
                <a:solidFill>
                  <a:srgbClr val="FFFF00"/>
                </a:solidFill>
              </a:rPr>
              <a:t> </a:t>
            </a:r>
            <a:r>
              <a:rPr lang="en-US" sz="2600" b="1" dirty="0" err="1">
                <a:solidFill>
                  <a:srgbClr val="FFFF00"/>
                </a:solidFill>
              </a:rPr>
              <a:t>podataka</a:t>
            </a:r>
            <a:r>
              <a:rPr lang="en-US" dirty="0"/>
              <a:t>, </a:t>
            </a:r>
            <a:r>
              <a:rPr lang="en-US" dirty="0" err="1"/>
              <a:t>autorsko</a:t>
            </a:r>
            <a:r>
              <a:rPr lang="en-US" dirty="0"/>
              <a:t> </a:t>
            </a:r>
            <a:r>
              <a:rPr lang="en-US" dirty="0" err="1"/>
              <a:t>ugovorno</a:t>
            </a:r>
            <a:r>
              <a:rPr lang="en-US" dirty="0"/>
              <a:t> </a:t>
            </a:r>
            <a:r>
              <a:rPr lang="en-US" dirty="0" err="1"/>
              <a:t>pravo</a:t>
            </a:r>
            <a:r>
              <a:rPr lang="en-US" dirty="0"/>
              <a:t>, </a:t>
            </a:r>
            <a:r>
              <a:rPr lang="en-US" dirty="0" err="1"/>
              <a:t>kolektivno</a:t>
            </a:r>
            <a:r>
              <a:rPr lang="en-US" dirty="0"/>
              <a:t> </a:t>
            </a:r>
            <a:r>
              <a:rPr lang="en-US" dirty="0" err="1"/>
              <a:t>ostvarivanje</a:t>
            </a:r>
            <a:r>
              <a:rPr lang="en-US" dirty="0"/>
              <a:t> </a:t>
            </a:r>
            <a:r>
              <a:rPr lang="en-US" dirty="0" err="1"/>
              <a:t>autorskog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srodnih</a:t>
            </a:r>
            <a:r>
              <a:rPr lang="en-US" dirty="0"/>
              <a:t> </a:t>
            </a:r>
            <a:r>
              <a:rPr lang="en-US" dirty="0" err="1"/>
              <a:t>prava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sz="2600" b="1" dirty="0" err="1">
                <a:solidFill>
                  <a:srgbClr val="FFFF00"/>
                </a:solidFill>
              </a:rPr>
              <a:t>posebnih</a:t>
            </a:r>
            <a:r>
              <a:rPr lang="en-US" sz="2600" b="1" dirty="0">
                <a:solidFill>
                  <a:srgbClr val="FFFF00"/>
                </a:solidFill>
              </a:rPr>
              <a:t> </a:t>
            </a:r>
            <a:r>
              <a:rPr lang="en-US" sz="2600" b="1" dirty="0" err="1">
                <a:solidFill>
                  <a:srgbClr val="FFFF00"/>
                </a:solidFill>
              </a:rPr>
              <a:t>prava</a:t>
            </a:r>
            <a:r>
              <a:rPr lang="en-US" sz="2600" b="1" dirty="0">
                <a:solidFill>
                  <a:srgbClr val="FFFF00"/>
                </a:solidFill>
              </a:rPr>
              <a:t> </a:t>
            </a:r>
            <a:r>
              <a:rPr lang="en-US" sz="2600" b="1" dirty="0" err="1">
                <a:solidFill>
                  <a:srgbClr val="FFFF00"/>
                </a:solidFill>
              </a:rPr>
              <a:t>prozvođača</a:t>
            </a:r>
            <a:r>
              <a:rPr lang="en-US" sz="2600" b="1" dirty="0">
                <a:solidFill>
                  <a:srgbClr val="FFFF00"/>
                </a:solidFill>
              </a:rPr>
              <a:t> </a:t>
            </a:r>
            <a:r>
              <a:rPr lang="en-US" sz="2600" b="1" dirty="0" err="1">
                <a:solidFill>
                  <a:srgbClr val="FFFF00"/>
                </a:solidFill>
              </a:rPr>
              <a:t>baza</a:t>
            </a:r>
            <a:r>
              <a:rPr lang="en-US" sz="2600" b="1" dirty="0">
                <a:solidFill>
                  <a:srgbClr val="FFFF00"/>
                </a:solidFill>
              </a:rPr>
              <a:t> </a:t>
            </a:r>
            <a:r>
              <a:rPr lang="en-US" sz="2600" b="1" dirty="0" err="1">
                <a:solidFill>
                  <a:srgbClr val="FFFF00"/>
                </a:solidFill>
              </a:rPr>
              <a:t>podataka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zaštita</a:t>
            </a:r>
            <a:r>
              <a:rPr lang="en-US" dirty="0"/>
              <a:t> </a:t>
            </a:r>
            <a:r>
              <a:rPr lang="en-US" dirty="0" err="1"/>
              <a:t>autorskog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srodnih</a:t>
            </a:r>
            <a:r>
              <a:rPr lang="en-US" dirty="0"/>
              <a:t> </a:t>
            </a:r>
            <a:r>
              <a:rPr lang="en-US" dirty="0" err="1"/>
              <a:t>prava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3575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377073"/>
            <a:ext cx="9905999" cy="6353666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7400" b="1" dirty="0" err="1">
                <a:solidFill>
                  <a:srgbClr val="FFFF00"/>
                </a:solidFill>
              </a:rPr>
              <a:t>Zaštićena</a:t>
            </a:r>
            <a:r>
              <a:rPr lang="en-US" sz="7400" b="1" dirty="0">
                <a:solidFill>
                  <a:srgbClr val="FFFF00"/>
                </a:solidFill>
              </a:rPr>
              <a:t> </a:t>
            </a:r>
            <a:r>
              <a:rPr lang="en-US" sz="7400" b="1" dirty="0" err="1">
                <a:solidFill>
                  <a:srgbClr val="FFFF00"/>
                </a:solidFill>
              </a:rPr>
              <a:t>djela</a:t>
            </a:r>
            <a:r>
              <a:rPr lang="en-US" sz="7400" b="1" dirty="0">
                <a:solidFill>
                  <a:srgbClr val="FFFF00"/>
                </a:solidFill>
              </a:rPr>
              <a:t>, </a:t>
            </a:r>
            <a:r>
              <a:rPr lang="en-US" sz="7400" b="1" dirty="0" err="1">
                <a:solidFill>
                  <a:srgbClr val="FFFF00"/>
                </a:solidFill>
              </a:rPr>
              <a:t>Član</a:t>
            </a:r>
            <a:r>
              <a:rPr lang="en-US" sz="7400" b="1" dirty="0">
                <a:solidFill>
                  <a:srgbClr val="FFFF00"/>
                </a:solidFill>
              </a:rPr>
              <a:t> </a:t>
            </a:r>
            <a:r>
              <a:rPr lang="en-US" sz="7400" b="1" dirty="0" smtClean="0">
                <a:solidFill>
                  <a:srgbClr val="FFFF00"/>
                </a:solidFill>
              </a:rPr>
              <a:t>4</a:t>
            </a:r>
          </a:p>
          <a:p>
            <a:pPr marL="0" indent="0">
              <a:buNone/>
            </a:pPr>
            <a:r>
              <a:rPr lang="en-US" sz="7400" dirty="0"/>
              <a:t/>
            </a:r>
            <a:br>
              <a:rPr lang="en-US" sz="7400" dirty="0"/>
            </a:br>
            <a:r>
              <a:rPr lang="en-US" sz="7400" dirty="0" err="1" smtClean="0">
                <a:solidFill>
                  <a:srgbClr val="FFFF00"/>
                </a:solidFill>
              </a:rPr>
              <a:t>Autorsko</a:t>
            </a:r>
            <a:r>
              <a:rPr lang="en-US" sz="7400" dirty="0" smtClean="0">
                <a:solidFill>
                  <a:srgbClr val="FFFF00"/>
                </a:solidFill>
              </a:rPr>
              <a:t> </a:t>
            </a:r>
            <a:r>
              <a:rPr lang="en-US" sz="7400" dirty="0" err="1">
                <a:solidFill>
                  <a:srgbClr val="FFFF00"/>
                </a:solidFill>
              </a:rPr>
              <a:t>djelo</a:t>
            </a:r>
            <a:r>
              <a:rPr lang="en-US" sz="7400" dirty="0">
                <a:solidFill>
                  <a:srgbClr val="FFFF00"/>
                </a:solidFill>
              </a:rPr>
              <a:t> je </a:t>
            </a:r>
            <a:r>
              <a:rPr lang="en-US" sz="7400" b="1" dirty="0" err="1">
                <a:solidFill>
                  <a:srgbClr val="FFFF00"/>
                </a:solidFill>
              </a:rPr>
              <a:t>individualna</a:t>
            </a:r>
            <a:r>
              <a:rPr lang="en-US" sz="7400" b="1" dirty="0">
                <a:solidFill>
                  <a:srgbClr val="FFFF00"/>
                </a:solidFill>
              </a:rPr>
              <a:t> </a:t>
            </a:r>
            <a:r>
              <a:rPr lang="en-US" sz="7400" b="1" dirty="0" err="1">
                <a:solidFill>
                  <a:srgbClr val="FFFF00"/>
                </a:solidFill>
              </a:rPr>
              <a:t>duhovna</a:t>
            </a:r>
            <a:r>
              <a:rPr lang="en-US" sz="7400" b="1" dirty="0">
                <a:solidFill>
                  <a:srgbClr val="FFFF00"/>
                </a:solidFill>
              </a:rPr>
              <a:t> </a:t>
            </a:r>
            <a:r>
              <a:rPr lang="en-US" sz="7400" b="1" dirty="0" err="1">
                <a:solidFill>
                  <a:srgbClr val="FFFF00"/>
                </a:solidFill>
              </a:rPr>
              <a:t>tvorevina</a:t>
            </a:r>
            <a:r>
              <a:rPr lang="en-US" sz="7400" b="1" dirty="0">
                <a:solidFill>
                  <a:srgbClr val="FFFF00"/>
                </a:solidFill>
              </a:rPr>
              <a:t> </a:t>
            </a:r>
            <a:r>
              <a:rPr lang="en-US" sz="7400" dirty="0" err="1">
                <a:solidFill>
                  <a:srgbClr val="FFFF00"/>
                </a:solidFill>
              </a:rPr>
              <a:t>iz</a:t>
            </a:r>
            <a:r>
              <a:rPr lang="en-US" sz="7400" dirty="0">
                <a:solidFill>
                  <a:srgbClr val="FFFF00"/>
                </a:solidFill>
              </a:rPr>
              <a:t> </a:t>
            </a:r>
            <a:r>
              <a:rPr lang="en-US" sz="7400" dirty="0" err="1">
                <a:solidFill>
                  <a:srgbClr val="FFFF00"/>
                </a:solidFill>
              </a:rPr>
              <a:t>oblasti</a:t>
            </a:r>
            <a:r>
              <a:rPr lang="en-US" sz="7400" dirty="0">
                <a:solidFill>
                  <a:srgbClr val="FFFF00"/>
                </a:solidFill>
              </a:rPr>
              <a:t> </a:t>
            </a:r>
            <a:r>
              <a:rPr lang="en-US" sz="7400" dirty="0" err="1">
                <a:solidFill>
                  <a:srgbClr val="FFFF00"/>
                </a:solidFill>
              </a:rPr>
              <a:t>književnosti</a:t>
            </a:r>
            <a:r>
              <a:rPr lang="en-US" sz="7400" dirty="0">
                <a:solidFill>
                  <a:srgbClr val="FFFF00"/>
                </a:solidFill>
              </a:rPr>
              <a:t>, </a:t>
            </a:r>
            <a:r>
              <a:rPr lang="en-US" sz="7400" dirty="0" err="1">
                <a:solidFill>
                  <a:srgbClr val="FFFF00"/>
                </a:solidFill>
              </a:rPr>
              <a:t>nauke</a:t>
            </a:r>
            <a:r>
              <a:rPr lang="en-US" sz="7400" dirty="0">
                <a:solidFill>
                  <a:srgbClr val="FFFF00"/>
                </a:solidFill>
              </a:rPr>
              <a:t> </a:t>
            </a:r>
            <a:r>
              <a:rPr lang="en-US" sz="7400" dirty="0" err="1">
                <a:solidFill>
                  <a:srgbClr val="FFFF00"/>
                </a:solidFill>
              </a:rPr>
              <a:t>i</a:t>
            </a:r>
            <a:r>
              <a:rPr lang="en-US" sz="7400" dirty="0">
                <a:solidFill>
                  <a:srgbClr val="FFFF00"/>
                </a:solidFill>
              </a:rPr>
              <a:t> </a:t>
            </a:r>
            <a:r>
              <a:rPr lang="en-US" sz="7400" dirty="0" err="1">
                <a:solidFill>
                  <a:srgbClr val="FFFF00"/>
                </a:solidFill>
              </a:rPr>
              <a:t>umjetnosti</a:t>
            </a:r>
            <a:r>
              <a:rPr lang="en-US" sz="7400" dirty="0">
                <a:solidFill>
                  <a:srgbClr val="FFFF00"/>
                </a:solidFill>
              </a:rPr>
              <a:t>, </a:t>
            </a:r>
            <a:r>
              <a:rPr lang="en-US" sz="7400" dirty="0" err="1">
                <a:solidFill>
                  <a:srgbClr val="FFFF00"/>
                </a:solidFill>
              </a:rPr>
              <a:t>koja</a:t>
            </a:r>
            <a:r>
              <a:rPr lang="en-US" sz="7400" dirty="0">
                <a:solidFill>
                  <a:srgbClr val="FFFF00"/>
                </a:solidFill>
              </a:rPr>
              <a:t> je </a:t>
            </a:r>
            <a:r>
              <a:rPr lang="en-US" sz="7400" dirty="0" err="1">
                <a:solidFill>
                  <a:srgbClr val="FFFF00"/>
                </a:solidFill>
              </a:rPr>
              <a:t>izražena</a:t>
            </a:r>
            <a:r>
              <a:rPr lang="en-US" sz="7400" dirty="0">
                <a:solidFill>
                  <a:srgbClr val="FFFF00"/>
                </a:solidFill>
              </a:rPr>
              <a:t> </a:t>
            </a:r>
            <a:r>
              <a:rPr lang="en-US" sz="7400" dirty="0" err="1">
                <a:solidFill>
                  <a:srgbClr val="FFFF00"/>
                </a:solidFill>
              </a:rPr>
              <a:t>na</a:t>
            </a:r>
            <a:r>
              <a:rPr lang="en-US" sz="7400" dirty="0">
                <a:solidFill>
                  <a:srgbClr val="FFFF00"/>
                </a:solidFill>
              </a:rPr>
              <a:t> </a:t>
            </a:r>
            <a:r>
              <a:rPr lang="en-US" sz="7400" dirty="0" err="1">
                <a:solidFill>
                  <a:srgbClr val="FFFF00"/>
                </a:solidFill>
              </a:rPr>
              <a:t>određeni</a:t>
            </a:r>
            <a:r>
              <a:rPr lang="en-US" sz="7400" dirty="0">
                <a:solidFill>
                  <a:srgbClr val="FFFF00"/>
                </a:solidFill>
              </a:rPr>
              <a:t> </a:t>
            </a:r>
            <a:r>
              <a:rPr lang="en-US" sz="7400" dirty="0" err="1">
                <a:solidFill>
                  <a:srgbClr val="FFFF00"/>
                </a:solidFill>
              </a:rPr>
              <a:t>način</a:t>
            </a:r>
            <a:r>
              <a:rPr lang="en-US" sz="7400" dirty="0">
                <a:solidFill>
                  <a:srgbClr val="FFFF00"/>
                </a:solidFill>
              </a:rPr>
              <a:t>, </a:t>
            </a:r>
            <a:r>
              <a:rPr lang="en-US" sz="4900" dirty="0" err="1"/>
              <a:t>ako</a:t>
            </a:r>
            <a:r>
              <a:rPr lang="en-US" sz="4900" dirty="0"/>
              <a:t> </a:t>
            </a:r>
            <a:r>
              <a:rPr lang="en-US" sz="4900" dirty="0" err="1"/>
              <a:t>ovim</a:t>
            </a:r>
            <a:r>
              <a:rPr lang="en-US" sz="4900" dirty="0"/>
              <a:t> </a:t>
            </a:r>
            <a:r>
              <a:rPr lang="en-US" sz="4900" dirty="0" err="1"/>
              <a:t>zakonom</a:t>
            </a:r>
            <a:r>
              <a:rPr lang="en-US" sz="4900" dirty="0"/>
              <a:t> </a:t>
            </a:r>
            <a:r>
              <a:rPr lang="en-US" sz="4900" dirty="0" err="1"/>
              <a:t>nije</a:t>
            </a:r>
            <a:r>
              <a:rPr lang="en-US" sz="4900" dirty="0"/>
              <a:t> </a:t>
            </a:r>
            <a:r>
              <a:rPr lang="en-US" sz="4900" dirty="0" err="1"/>
              <a:t>drukčije</a:t>
            </a:r>
            <a:r>
              <a:rPr lang="en-US" sz="4900" dirty="0"/>
              <a:t> </a:t>
            </a:r>
            <a:r>
              <a:rPr lang="en-US" sz="4900" dirty="0" err="1"/>
              <a:t>određeno</a:t>
            </a:r>
            <a:r>
              <a:rPr lang="en-US" sz="4900" dirty="0"/>
              <a:t>.</a:t>
            </a:r>
          </a:p>
          <a:p>
            <a:pPr marL="0" indent="0">
              <a:buNone/>
            </a:pPr>
            <a:r>
              <a:rPr lang="en-US" sz="3700" dirty="0" err="1"/>
              <a:t>Autorskim</a:t>
            </a:r>
            <a:r>
              <a:rPr lang="en-US" sz="3700" dirty="0"/>
              <a:t> </a:t>
            </a:r>
            <a:r>
              <a:rPr lang="en-US" sz="3700" dirty="0" err="1"/>
              <a:t>djelima</a:t>
            </a:r>
            <a:r>
              <a:rPr lang="en-US" sz="3700" dirty="0"/>
              <a:t>, </a:t>
            </a:r>
            <a:r>
              <a:rPr lang="en-US" sz="3700" dirty="0" err="1"/>
              <a:t>ako</a:t>
            </a:r>
            <a:r>
              <a:rPr lang="en-US" sz="3700" dirty="0"/>
              <a:t> </a:t>
            </a:r>
            <a:r>
              <a:rPr lang="en-US" sz="3700" dirty="0" err="1"/>
              <a:t>ispunjavaju</a:t>
            </a:r>
            <a:r>
              <a:rPr lang="en-US" sz="3700" dirty="0"/>
              <a:t> </a:t>
            </a:r>
            <a:r>
              <a:rPr lang="en-US" sz="3700" dirty="0" err="1"/>
              <a:t>uslove</a:t>
            </a:r>
            <a:r>
              <a:rPr lang="en-US" sz="3700" dirty="0"/>
              <a:t> </a:t>
            </a:r>
            <a:r>
              <a:rPr lang="en-US" sz="3700" dirty="0" err="1"/>
              <a:t>iz</a:t>
            </a:r>
            <a:r>
              <a:rPr lang="en-US" sz="3700" dirty="0"/>
              <a:t> </a:t>
            </a:r>
            <a:r>
              <a:rPr lang="en-US" sz="3700" dirty="0" err="1"/>
              <a:t>stava</a:t>
            </a:r>
            <a:r>
              <a:rPr lang="en-US" sz="3700" dirty="0"/>
              <a:t> 1 </a:t>
            </a:r>
            <a:r>
              <a:rPr lang="en-US" sz="3700" dirty="0" err="1"/>
              <a:t>ovog</a:t>
            </a:r>
            <a:r>
              <a:rPr lang="en-US" sz="3700" dirty="0"/>
              <a:t> </a:t>
            </a:r>
            <a:r>
              <a:rPr lang="en-US" sz="3700" dirty="0" err="1"/>
              <a:t>člana</a:t>
            </a:r>
            <a:r>
              <a:rPr lang="en-US" sz="3700" dirty="0"/>
              <a:t>, </a:t>
            </a:r>
            <a:r>
              <a:rPr lang="en-US" sz="3700" dirty="0" err="1"/>
              <a:t>smatraju</a:t>
            </a:r>
            <a:r>
              <a:rPr lang="en-US" sz="3700" dirty="0"/>
              <a:t> se </a:t>
            </a:r>
            <a:r>
              <a:rPr lang="en-US" sz="3700" dirty="0" err="1"/>
              <a:t>naročito</a:t>
            </a:r>
            <a:r>
              <a:rPr lang="en-US" sz="3700" dirty="0"/>
              <a:t>:</a:t>
            </a:r>
          </a:p>
          <a:p>
            <a:pPr marL="0" indent="0">
              <a:buNone/>
            </a:pPr>
            <a:r>
              <a:rPr lang="en-US" sz="3700" dirty="0" smtClean="0"/>
              <a:t> </a:t>
            </a:r>
            <a:r>
              <a:rPr lang="en-US" sz="3700" dirty="0"/>
              <a:t>1) </a:t>
            </a:r>
            <a:r>
              <a:rPr lang="en-US" sz="3700" dirty="0" err="1"/>
              <a:t>govorna</a:t>
            </a:r>
            <a:r>
              <a:rPr lang="en-US" sz="3700" dirty="0"/>
              <a:t> </a:t>
            </a:r>
            <a:r>
              <a:rPr lang="en-US" sz="3700" dirty="0" err="1"/>
              <a:t>djela</a:t>
            </a:r>
            <a:r>
              <a:rPr lang="en-US" sz="3700" dirty="0"/>
              <a:t> (</a:t>
            </a:r>
            <a:r>
              <a:rPr lang="en-US" sz="3700" dirty="0" err="1"/>
              <a:t>predavanja</a:t>
            </a:r>
            <a:r>
              <a:rPr lang="en-US" sz="3700" dirty="0"/>
              <a:t>, </a:t>
            </a:r>
            <a:r>
              <a:rPr lang="en-US" sz="3700" dirty="0" err="1"/>
              <a:t>govori</a:t>
            </a:r>
            <a:r>
              <a:rPr lang="en-US" sz="3700" dirty="0"/>
              <a:t>, </a:t>
            </a:r>
            <a:r>
              <a:rPr lang="en-US" sz="3700" dirty="0" err="1"/>
              <a:t>besjede</a:t>
            </a:r>
            <a:r>
              <a:rPr lang="en-US" sz="3700" dirty="0"/>
              <a:t> </a:t>
            </a:r>
            <a:r>
              <a:rPr lang="en-US" sz="3700" dirty="0" err="1"/>
              <a:t>i</a:t>
            </a:r>
            <a:r>
              <a:rPr lang="en-US" sz="3700" dirty="0"/>
              <a:t> sl.);</a:t>
            </a:r>
          </a:p>
          <a:p>
            <a:pPr marL="0" indent="0">
              <a:buNone/>
            </a:pPr>
            <a:r>
              <a:rPr lang="en-US" sz="3700" dirty="0" smtClean="0"/>
              <a:t>2</a:t>
            </a:r>
            <a:r>
              <a:rPr lang="en-US" sz="3700" dirty="0"/>
              <a:t>) </a:t>
            </a:r>
            <a:r>
              <a:rPr lang="en-US" sz="3700" dirty="0" err="1"/>
              <a:t>pisana</a:t>
            </a:r>
            <a:r>
              <a:rPr lang="en-US" sz="3700" dirty="0"/>
              <a:t> </a:t>
            </a:r>
            <a:r>
              <a:rPr lang="en-US" sz="3700" dirty="0" err="1"/>
              <a:t>djela</a:t>
            </a:r>
            <a:r>
              <a:rPr lang="en-US" sz="3700" dirty="0"/>
              <a:t> (</a:t>
            </a:r>
            <a:r>
              <a:rPr lang="en-US" sz="3700" dirty="0" err="1"/>
              <a:t>romani</a:t>
            </a:r>
            <a:r>
              <a:rPr lang="en-US" sz="3700" dirty="0"/>
              <a:t>, </a:t>
            </a:r>
            <a:r>
              <a:rPr lang="en-US" sz="3700" dirty="0" err="1"/>
              <a:t>poezija</a:t>
            </a:r>
            <a:r>
              <a:rPr lang="en-US" sz="3700" dirty="0"/>
              <a:t>, </a:t>
            </a:r>
            <a:r>
              <a:rPr lang="en-US" sz="3700" dirty="0" err="1"/>
              <a:t>članci</a:t>
            </a:r>
            <a:r>
              <a:rPr lang="en-US" sz="3700" dirty="0"/>
              <a:t>, </a:t>
            </a:r>
            <a:r>
              <a:rPr lang="en-US" sz="3700" dirty="0" err="1"/>
              <a:t>priručnici</a:t>
            </a:r>
            <a:r>
              <a:rPr lang="en-US" sz="3700" dirty="0"/>
              <a:t>, </a:t>
            </a:r>
            <a:r>
              <a:rPr lang="en-US" sz="3700" dirty="0" err="1"/>
              <a:t>studije</a:t>
            </a:r>
            <a:r>
              <a:rPr lang="en-US" sz="3700" dirty="0"/>
              <a:t>, </a:t>
            </a:r>
            <a:r>
              <a:rPr lang="en-US" sz="3700" dirty="0" err="1"/>
              <a:t>monografije</a:t>
            </a:r>
            <a:r>
              <a:rPr lang="en-US" sz="3700" dirty="0"/>
              <a:t>, </a:t>
            </a:r>
            <a:r>
              <a:rPr lang="en-US" sz="7400" b="1" dirty="0" err="1">
                <a:solidFill>
                  <a:srgbClr val="FFFF00"/>
                </a:solidFill>
              </a:rPr>
              <a:t>računarski</a:t>
            </a:r>
            <a:r>
              <a:rPr lang="en-US" sz="7400" b="1" dirty="0">
                <a:solidFill>
                  <a:srgbClr val="FFFF00"/>
                </a:solidFill>
              </a:rPr>
              <a:t> </a:t>
            </a:r>
            <a:r>
              <a:rPr lang="en-US" sz="7400" b="1" dirty="0" err="1">
                <a:solidFill>
                  <a:srgbClr val="FFFF00"/>
                </a:solidFill>
              </a:rPr>
              <a:t>programi</a:t>
            </a:r>
            <a:r>
              <a:rPr lang="en-US" sz="7400" b="1" dirty="0">
                <a:solidFill>
                  <a:srgbClr val="FFFF00"/>
                </a:solidFill>
              </a:rPr>
              <a:t> </a:t>
            </a:r>
            <a:r>
              <a:rPr lang="en-US" sz="7400" b="1" dirty="0" err="1">
                <a:solidFill>
                  <a:srgbClr val="FFFF00"/>
                </a:solidFill>
              </a:rPr>
              <a:t>i</a:t>
            </a:r>
            <a:r>
              <a:rPr lang="en-US" sz="7400" b="1" dirty="0">
                <a:solidFill>
                  <a:srgbClr val="FFFF00"/>
                </a:solidFill>
              </a:rPr>
              <a:t> sl.);</a:t>
            </a:r>
          </a:p>
          <a:p>
            <a:pPr marL="0" indent="0">
              <a:buNone/>
            </a:pPr>
            <a:r>
              <a:rPr lang="en-US" sz="3700" dirty="0" smtClean="0"/>
              <a:t>3</a:t>
            </a:r>
            <a:r>
              <a:rPr lang="en-US" sz="3700" dirty="0"/>
              <a:t>) </a:t>
            </a:r>
            <a:r>
              <a:rPr lang="en-US" sz="3700" dirty="0" err="1"/>
              <a:t>muzička</a:t>
            </a:r>
            <a:r>
              <a:rPr lang="en-US" sz="3700" dirty="0"/>
              <a:t> </a:t>
            </a:r>
            <a:r>
              <a:rPr lang="en-US" sz="3700" dirty="0" err="1"/>
              <a:t>djela</a:t>
            </a:r>
            <a:r>
              <a:rPr lang="en-US" sz="3700" dirty="0"/>
              <a:t>, </a:t>
            </a:r>
            <a:r>
              <a:rPr lang="en-US" sz="3700" dirty="0" err="1"/>
              <a:t>sa</a:t>
            </a:r>
            <a:r>
              <a:rPr lang="en-US" sz="3700" dirty="0"/>
              <a:t> </a:t>
            </a:r>
            <a:r>
              <a:rPr lang="en-US" sz="3700" dirty="0" err="1"/>
              <a:t>riječima</a:t>
            </a:r>
            <a:r>
              <a:rPr lang="en-US" sz="3700" dirty="0"/>
              <a:t> </a:t>
            </a:r>
            <a:r>
              <a:rPr lang="en-US" sz="3700" dirty="0" err="1"/>
              <a:t>ili</a:t>
            </a:r>
            <a:r>
              <a:rPr lang="en-US" sz="3700" dirty="0"/>
              <a:t> bez </a:t>
            </a:r>
            <a:r>
              <a:rPr lang="en-US" sz="3700" dirty="0" err="1"/>
              <a:t>riječi</a:t>
            </a:r>
            <a:r>
              <a:rPr lang="en-US" sz="3700" dirty="0"/>
              <a:t>;</a:t>
            </a:r>
          </a:p>
          <a:p>
            <a:pPr marL="0" indent="0">
              <a:buNone/>
            </a:pPr>
            <a:r>
              <a:rPr lang="en-US" sz="3700" dirty="0" smtClean="0"/>
              <a:t>4</a:t>
            </a:r>
            <a:r>
              <a:rPr lang="en-US" sz="3700" dirty="0"/>
              <a:t>) </a:t>
            </a:r>
            <a:r>
              <a:rPr lang="en-US" sz="3700" dirty="0" err="1"/>
              <a:t>dramska</a:t>
            </a:r>
            <a:r>
              <a:rPr lang="en-US" sz="3700" dirty="0"/>
              <a:t>, </a:t>
            </a:r>
            <a:r>
              <a:rPr lang="en-US" sz="3700" dirty="0" err="1"/>
              <a:t>dramsko-muzička</a:t>
            </a:r>
            <a:r>
              <a:rPr lang="en-US" sz="3700" dirty="0"/>
              <a:t>, </a:t>
            </a:r>
            <a:r>
              <a:rPr lang="en-US" sz="3700" dirty="0" err="1"/>
              <a:t>koreografska</a:t>
            </a:r>
            <a:r>
              <a:rPr lang="en-US" sz="3700" dirty="0"/>
              <a:t>, </a:t>
            </a:r>
            <a:r>
              <a:rPr lang="en-US" sz="3700" dirty="0" err="1"/>
              <a:t>lutkarska</a:t>
            </a:r>
            <a:r>
              <a:rPr lang="en-US" sz="3700" dirty="0"/>
              <a:t> </a:t>
            </a:r>
            <a:r>
              <a:rPr lang="en-US" sz="3700" dirty="0" err="1"/>
              <a:t>i</a:t>
            </a:r>
            <a:r>
              <a:rPr lang="en-US" sz="3700" dirty="0"/>
              <a:t> </a:t>
            </a:r>
            <a:r>
              <a:rPr lang="en-US" sz="3700" dirty="0" err="1"/>
              <a:t>pantomimska</a:t>
            </a:r>
            <a:r>
              <a:rPr lang="en-US" sz="3700" dirty="0"/>
              <a:t> </a:t>
            </a:r>
            <a:r>
              <a:rPr lang="en-US" sz="3700" dirty="0" err="1"/>
              <a:t>djela</a:t>
            </a:r>
            <a:r>
              <a:rPr lang="en-US" sz="3700" dirty="0"/>
              <a:t>;</a:t>
            </a:r>
          </a:p>
          <a:p>
            <a:pPr marL="0" indent="0">
              <a:buNone/>
            </a:pPr>
            <a:r>
              <a:rPr lang="sv-SE" sz="3700" dirty="0" smtClean="0"/>
              <a:t>5</a:t>
            </a:r>
            <a:r>
              <a:rPr lang="sv-SE" sz="3700" dirty="0"/>
              <a:t>) fotografska djela i djela stvorena u procesu sličnom fotografiji;</a:t>
            </a:r>
          </a:p>
          <a:p>
            <a:pPr marL="0" indent="0">
              <a:buNone/>
            </a:pPr>
            <a:r>
              <a:rPr lang="en-US" sz="3700" dirty="0" smtClean="0"/>
              <a:t>6</a:t>
            </a:r>
            <a:r>
              <a:rPr lang="en-US" sz="3700" dirty="0"/>
              <a:t>) </a:t>
            </a:r>
            <a:r>
              <a:rPr lang="en-US" sz="3700" dirty="0" err="1"/>
              <a:t>audiovizuelna</a:t>
            </a:r>
            <a:r>
              <a:rPr lang="en-US" sz="3700" dirty="0"/>
              <a:t> </a:t>
            </a:r>
            <a:r>
              <a:rPr lang="en-US" sz="3700" dirty="0" err="1"/>
              <a:t>djela</a:t>
            </a:r>
            <a:r>
              <a:rPr lang="en-US" sz="3700" dirty="0"/>
              <a:t>;</a:t>
            </a:r>
          </a:p>
          <a:p>
            <a:pPr marL="0" indent="0">
              <a:buNone/>
            </a:pPr>
            <a:r>
              <a:rPr lang="en-US" sz="3700" dirty="0" smtClean="0"/>
              <a:t>7</a:t>
            </a:r>
            <a:r>
              <a:rPr lang="en-US" sz="3700" dirty="0"/>
              <a:t>) </a:t>
            </a:r>
            <a:r>
              <a:rPr lang="en-US" sz="3700" dirty="0" err="1"/>
              <a:t>djela</a:t>
            </a:r>
            <a:r>
              <a:rPr lang="en-US" sz="3700" dirty="0"/>
              <a:t> </a:t>
            </a:r>
            <a:r>
              <a:rPr lang="en-US" sz="3700" dirty="0" err="1"/>
              <a:t>likovne</a:t>
            </a:r>
            <a:r>
              <a:rPr lang="en-US" sz="3700" dirty="0"/>
              <a:t> </a:t>
            </a:r>
            <a:r>
              <a:rPr lang="en-US" sz="3700" dirty="0" err="1"/>
              <a:t>umjetnosti</a:t>
            </a:r>
            <a:r>
              <a:rPr lang="en-US" sz="3700" dirty="0"/>
              <a:t> (</a:t>
            </a:r>
            <a:r>
              <a:rPr lang="en-US" sz="3700" dirty="0" err="1"/>
              <a:t>crteži</a:t>
            </a:r>
            <a:r>
              <a:rPr lang="en-US" sz="3700" dirty="0"/>
              <a:t>, </a:t>
            </a:r>
            <a:r>
              <a:rPr lang="en-US" sz="3700" dirty="0" err="1"/>
              <a:t>grafike</a:t>
            </a:r>
            <a:r>
              <a:rPr lang="en-US" sz="3700" dirty="0"/>
              <a:t>, </a:t>
            </a:r>
            <a:r>
              <a:rPr lang="en-US" sz="3700" dirty="0" err="1"/>
              <a:t>slike</a:t>
            </a:r>
            <a:r>
              <a:rPr lang="en-US" sz="3700" dirty="0"/>
              <a:t>, </a:t>
            </a:r>
            <a:r>
              <a:rPr lang="en-US" sz="3700" dirty="0" err="1"/>
              <a:t>skulpture</a:t>
            </a:r>
            <a:r>
              <a:rPr lang="en-US" sz="3700" dirty="0"/>
              <a:t> </a:t>
            </a:r>
            <a:r>
              <a:rPr lang="en-US" sz="3700" dirty="0" err="1"/>
              <a:t>i</a:t>
            </a:r>
            <a:r>
              <a:rPr lang="en-US" sz="3700" dirty="0"/>
              <a:t> sl.);</a:t>
            </a:r>
          </a:p>
          <a:p>
            <a:pPr marL="0" indent="0">
              <a:buNone/>
            </a:pPr>
            <a:r>
              <a:rPr lang="en-US" sz="3700" dirty="0" smtClean="0"/>
              <a:t>8</a:t>
            </a:r>
            <a:r>
              <a:rPr lang="en-US" sz="3700" dirty="0"/>
              <a:t>) </a:t>
            </a:r>
            <a:r>
              <a:rPr lang="en-US" sz="3700" dirty="0" err="1"/>
              <a:t>djela</a:t>
            </a:r>
            <a:r>
              <a:rPr lang="en-US" sz="3700" dirty="0"/>
              <a:t> </a:t>
            </a:r>
            <a:r>
              <a:rPr lang="en-US" sz="3700" dirty="0" err="1"/>
              <a:t>arhitekture</a:t>
            </a:r>
            <a:r>
              <a:rPr lang="en-US" sz="3700" dirty="0"/>
              <a:t> (</a:t>
            </a:r>
            <a:r>
              <a:rPr lang="en-US" sz="3700" dirty="0" err="1"/>
              <a:t>skice</a:t>
            </a:r>
            <a:r>
              <a:rPr lang="en-US" sz="3700" dirty="0"/>
              <a:t>, </a:t>
            </a:r>
            <a:r>
              <a:rPr lang="en-US" sz="3700" dirty="0" err="1"/>
              <a:t>planovi</a:t>
            </a:r>
            <a:r>
              <a:rPr lang="en-US" sz="3700" dirty="0"/>
              <a:t>, </a:t>
            </a:r>
            <a:r>
              <a:rPr lang="en-US" sz="3700" dirty="0" err="1"/>
              <a:t>izgrađeni</a:t>
            </a:r>
            <a:r>
              <a:rPr lang="en-US" sz="3700" dirty="0"/>
              <a:t> </a:t>
            </a:r>
            <a:r>
              <a:rPr lang="en-US" sz="3700" dirty="0" err="1"/>
              <a:t>objekti</a:t>
            </a:r>
            <a:r>
              <a:rPr lang="en-US" sz="3700" dirty="0"/>
              <a:t> </a:t>
            </a:r>
            <a:r>
              <a:rPr lang="en-US" sz="3700" dirty="0" err="1"/>
              <a:t>sa</a:t>
            </a:r>
            <a:r>
              <a:rPr lang="en-US" sz="3700" dirty="0"/>
              <a:t> </a:t>
            </a:r>
            <a:r>
              <a:rPr lang="en-US" sz="3700" dirty="0" err="1"/>
              <a:t>područja</a:t>
            </a:r>
            <a:r>
              <a:rPr lang="en-US" sz="3700" dirty="0"/>
              <a:t> </a:t>
            </a:r>
            <a:r>
              <a:rPr lang="en-US" sz="3700" dirty="0" err="1"/>
              <a:t>arhitekture</a:t>
            </a:r>
            <a:r>
              <a:rPr lang="en-US" sz="3700" dirty="0"/>
              <a:t>, </a:t>
            </a:r>
            <a:r>
              <a:rPr lang="en-US" sz="3700" dirty="0" err="1"/>
              <a:t>urbanističkog</a:t>
            </a:r>
            <a:r>
              <a:rPr lang="en-US" sz="3700" dirty="0"/>
              <a:t> </a:t>
            </a:r>
            <a:r>
              <a:rPr lang="en-US" sz="3700" dirty="0" err="1"/>
              <a:t>planiranja</a:t>
            </a:r>
            <a:r>
              <a:rPr lang="en-US" sz="3700" dirty="0"/>
              <a:t> </a:t>
            </a:r>
            <a:r>
              <a:rPr lang="en-US" sz="3700" dirty="0" err="1"/>
              <a:t>i</a:t>
            </a:r>
            <a:r>
              <a:rPr lang="en-US" sz="3700" dirty="0"/>
              <a:t> </a:t>
            </a:r>
            <a:r>
              <a:rPr lang="en-US" sz="3700" dirty="0" err="1"/>
              <a:t>pejzažne</a:t>
            </a:r>
            <a:r>
              <a:rPr lang="en-US" sz="3700" dirty="0"/>
              <a:t> </a:t>
            </a:r>
            <a:r>
              <a:rPr lang="en-US" sz="3700" dirty="0" err="1"/>
              <a:t>arhitekture</a:t>
            </a:r>
            <a:r>
              <a:rPr lang="en-US" sz="3700" dirty="0"/>
              <a:t> </a:t>
            </a:r>
            <a:r>
              <a:rPr lang="en-US" sz="3700" dirty="0" err="1"/>
              <a:t>i</a:t>
            </a:r>
            <a:r>
              <a:rPr lang="en-US" sz="3700" dirty="0"/>
              <a:t> sl.);</a:t>
            </a:r>
          </a:p>
          <a:p>
            <a:pPr marL="0" indent="0">
              <a:buNone/>
            </a:pPr>
            <a:r>
              <a:rPr lang="en-US" sz="3700" dirty="0" smtClean="0"/>
              <a:t>9</a:t>
            </a:r>
            <a:r>
              <a:rPr lang="en-US" sz="3700" dirty="0"/>
              <a:t>) </a:t>
            </a:r>
            <a:r>
              <a:rPr lang="en-US" sz="4900" dirty="0" err="1">
                <a:solidFill>
                  <a:srgbClr val="FFFF00"/>
                </a:solidFill>
              </a:rPr>
              <a:t>djela</a:t>
            </a:r>
            <a:r>
              <a:rPr lang="en-US" sz="4900" dirty="0">
                <a:solidFill>
                  <a:srgbClr val="FFFF00"/>
                </a:solidFill>
              </a:rPr>
              <a:t> </a:t>
            </a:r>
            <a:r>
              <a:rPr lang="en-US" sz="4900" dirty="0" err="1">
                <a:solidFill>
                  <a:srgbClr val="FFFF00"/>
                </a:solidFill>
              </a:rPr>
              <a:t>primijenjene</a:t>
            </a:r>
            <a:r>
              <a:rPr lang="en-US" sz="4900" dirty="0">
                <a:solidFill>
                  <a:srgbClr val="FFFF00"/>
                </a:solidFill>
              </a:rPr>
              <a:t> </a:t>
            </a:r>
            <a:r>
              <a:rPr lang="en-US" sz="4900" dirty="0" err="1">
                <a:solidFill>
                  <a:srgbClr val="FFFF00"/>
                </a:solidFill>
              </a:rPr>
              <a:t>umjetnosti</a:t>
            </a:r>
            <a:r>
              <a:rPr lang="en-US" sz="4900" dirty="0">
                <a:solidFill>
                  <a:srgbClr val="FFFF00"/>
                </a:solidFill>
              </a:rPr>
              <a:t> </a:t>
            </a:r>
            <a:r>
              <a:rPr lang="en-US" sz="4900" dirty="0" err="1">
                <a:solidFill>
                  <a:srgbClr val="FFFF00"/>
                </a:solidFill>
              </a:rPr>
              <a:t>i</a:t>
            </a:r>
            <a:r>
              <a:rPr lang="en-US" sz="4900" dirty="0">
                <a:solidFill>
                  <a:srgbClr val="FFFF00"/>
                </a:solidFill>
              </a:rPr>
              <a:t> </a:t>
            </a:r>
            <a:r>
              <a:rPr lang="en-US" sz="7400" b="1" dirty="0" err="1">
                <a:solidFill>
                  <a:srgbClr val="FFFF00"/>
                </a:solidFill>
              </a:rPr>
              <a:t>industrijskog</a:t>
            </a:r>
            <a:r>
              <a:rPr lang="en-US" sz="7400" b="1" dirty="0">
                <a:solidFill>
                  <a:srgbClr val="FFFF00"/>
                </a:solidFill>
              </a:rPr>
              <a:t> </a:t>
            </a:r>
            <a:r>
              <a:rPr lang="en-US" sz="7400" b="1" dirty="0" err="1">
                <a:solidFill>
                  <a:srgbClr val="FFFF00"/>
                </a:solidFill>
              </a:rPr>
              <a:t>dizajna</a:t>
            </a:r>
            <a:r>
              <a:rPr lang="en-US" sz="7400" b="1" dirty="0">
                <a:solidFill>
                  <a:srgbClr val="FFFF00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3700" dirty="0" smtClean="0"/>
              <a:t>10</a:t>
            </a:r>
            <a:r>
              <a:rPr lang="en-US" sz="3700" dirty="0"/>
              <a:t>) </a:t>
            </a:r>
            <a:r>
              <a:rPr lang="en-US" sz="3700" dirty="0" err="1"/>
              <a:t>kartografska</a:t>
            </a:r>
            <a:r>
              <a:rPr lang="en-US" sz="3700" dirty="0"/>
              <a:t> </a:t>
            </a:r>
            <a:r>
              <a:rPr lang="en-US" sz="3700" dirty="0" err="1"/>
              <a:t>djela</a:t>
            </a:r>
            <a:r>
              <a:rPr lang="en-US" sz="3700" dirty="0"/>
              <a:t> (</a:t>
            </a:r>
            <a:r>
              <a:rPr lang="en-US" sz="3700" dirty="0" err="1"/>
              <a:t>turističke</a:t>
            </a:r>
            <a:r>
              <a:rPr lang="en-US" sz="3700" dirty="0"/>
              <a:t> </a:t>
            </a:r>
            <a:r>
              <a:rPr lang="en-US" sz="3700" dirty="0" err="1"/>
              <a:t>karte</a:t>
            </a:r>
            <a:r>
              <a:rPr lang="en-US" sz="3700" dirty="0"/>
              <a:t>, auto </a:t>
            </a:r>
            <a:r>
              <a:rPr lang="en-US" sz="3700" dirty="0" err="1"/>
              <a:t>karte</a:t>
            </a:r>
            <a:r>
              <a:rPr lang="en-US" sz="3700" dirty="0"/>
              <a:t>, </a:t>
            </a:r>
            <a:r>
              <a:rPr lang="en-US" sz="3700" dirty="0" err="1"/>
              <a:t>topografske</a:t>
            </a:r>
            <a:r>
              <a:rPr lang="en-US" sz="3700" dirty="0"/>
              <a:t> </a:t>
            </a:r>
            <a:r>
              <a:rPr lang="en-US" sz="3700" dirty="0" err="1"/>
              <a:t>karte</a:t>
            </a:r>
            <a:r>
              <a:rPr lang="en-US" sz="3700" dirty="0"/>
              <a:t>, </a:t>
            </a:r>
            <a:r>
              <a:rPr lang="en-US" sz="3700" dirty="0" err="1"/>
              <a:t>tematske</a:t>
            </a:r>
            <a:r>
              <a:rPr lang="en-US" sz="3700" dirty="0"/>
              <a:t> </a:t>
            </a:r>
            <a:r>
              <a:rPr lang="en-US" sz="3700" dirty="0" err="1"/>
              <a:t>karte</a:t>
            </a:r>
            <a:r>
              <a:rPr lang="en-US" sz="3700" dirty="0"/>
              <a:t> </a:t>
            </a:r>
            <a:r>
              <a:rPr lang="en-US" sz="3700" dirty="0" err="1"/>
              <a:t>i</a:t>
            </a:r>
            <a:r>
              <a:rPr lang="en-US" sz="3700" dirty="0"/>
              <a:t> sl.);</a:t>
            </a:r>
          </a:p>
          <a:p>
            <a:pPr marL="0" indent="0">
              <a:buNone/>
            </a:pPr>
            <a:r>
              <a:rPr lang="en-US" sz="3700" dirty="0" smtClean="0"/>
              <a:t>11</a:t>
            </a:r>
            <a:r>
              <a:rPr lang="en-US" sz="3700" dirty="0"/>
              <a:t>) </a:t>
            </a:r>
            <a:r>
              <a:rPr lang="en-US" sz="4900" dirty="0" err="1">
                <a:solidFill>
                  <a:srgbClr val="FFFF00"/>
                </a:solidFill>
              </a:rPr>
              <a:t>prezentacije</a:t>
            </a:r>
            <a:r>
              <a:rPr lang="en-US" sz="4900" dirty="0">
                <a:solidFill>
                  <a:srgbClr val="FFFF00"/>
                </a:solidFill>
              </a:rPr>
              <a:t> </a:t>
            </a:r>
            <a:r>
              <a:rPr lang="en-US" sz="4900" dirty="0" err="1">
                <a:solidFill>
                  <a:srgbClr val="FFFF00"/>
                </a:solidFill>
              </a:rPr>
              <a:t>naučne</a:t>
            </a:r>
            <a:r>
              <a:rPr lang="en-US" sz="4900" dirty="0">
                <a:solidFill>
                  <a:srgbClr val="FFFF00"/>
                </a:solidFill>
              </a:rPr>
              <a:t>, </a:t>
            </a:r>
            <a:r>
              <a:rPr lang="en-US" sz="4900" dirty="0" err="1">
                <a:solidFill>
                  <a:srgbClr val="FFFF00"/>
                </a:solidFill>
              </a:rPr>
              <a:t>nastavne</a:t>
            </a:r>
            <a:r>
              <a:rPr lang="en-US" sz="4900" dirty="0">
                <a:solidFill>
                  <a:srgbClr val="FFFF00"/>
                </a:solidFill>
              </a:rPr>
              <a:t> </a:t>
            </a:r>
            <a:r>
              <a:rPr lang="en-US" sz="4900" dirty="0" err="1">
                <a:solidFill>
                  <a:srgbClr val="FFFF00"/>
                </a:solidFill>
              </a:rPr>
              <a:t>ili</a:t>
            </a:r>
            <a:r>
              <a:rPr lang="en-US" sz="4900" dirty="0">
                <a:solidFill>
                  <a:srgbClr val="FFFF00"/>
                </a:solidFill>
              </a:rPr>
              <a:t> </a:t>
            </a:r>
            <a:r>
              <a:rPr lang="en-US" sz="4900" dirty="0" err="1">
                <a:solidFill>
                  <a:srgbClr val="FFFF00"/>
                </a:solidFill>
              </a:rPr>
              <a:t>tehničke</a:t>
            </a:r>
            <a:r>
              <a:rPr lang="en-US" sz="4900" dirty="0">
                <a:solidFill>
                  <a:srgbClr val="FFFF00"/>
                </a:solidFill>
              </a:rPr>
              <a:t> </a:t>
            </a:r>
            <a:r>
              <a:rPr lang="en-US" sz="4900" dirty="0" err="1">
                <a:solidFill>
                  <a:srgbClr val="FFFF00"/>
                </a:solidFill>
              </a:rPr>
              <a:t>prirode</a:t>
            </a:r>
            <a:r>
              <a:rPr lang="en-US" sz="4900" dirty="0">
                <a:solidFill>
                  <a:srgbClr val="FFFF00"/>
                </a:solidFill>
              </a:rPr>
              <a:t> </a:t>
            </a:r>
            <a:r>
              <a:rPr lang="en-US" sz="3700" dirty="0"/>
              <a:t>(</a:t>
            </a:r>
            <a:r>
              <a:rPr lang="en-US" sz="3700" dirty="0" err="1"/>
              <a:t>tehnički</a:t>
            </a:r>
            <a:r>
              <a:rPr lang="en-US" sz="3700" dirty="0"/>
              <a:t> </a:t>
            </a:r>
            <a:r>
              <a:rPr lang="en-US" sz="3700" dirty="0" err="1"/>
              <a:t>crteži</a:t>
            </a:r>
            <a:r>
              <a:rPr lang="en-US" sz="3700" dirty="0"/>
              <a:t>, </a:t>
            </a:r>
            <a:r>
              <a:rPr lang="en-US" sz="3700" dirty="0" err="1"/>
              <a:t>planovi</a:t>
            </a:r>
            <a:r>
              <a:rPr lang="en-US" sz="3700" dirty="0"/>
              <a:t>, </a:t>
            </a:r>
            <a:r>
              <a:rPr lang="en-US" sz="3700" dirty="0" err="1"/>
              <a:t>standardi</a:t>
            </a:r>
            <a:r>
              <a:rPr lang="en-US" sz="3700" dirty="0"/>
              <a:t>, </a:t>
            </a:r>
            <a:r>
              <a:rPr lang="en-US" sz="3700" dirty="0" err="1"/>
              <a:t>ekspertska</a:t>
            </a:r>
            <a:r>
              <a:rPr lang="en-US" sz="3700" dirty="0"/>
              <a:t> </a:t>
            </a:r>
            <a:r>
              <a:rPr lang="en-US" sz="3700" dirty="0" err="1"/>
              <a:t>vještačenja</a:t>
            </a:r>
            <a:r>
              <a:rPr lang="en-US" sz="3700" dirty="0"/>
              <a:t>, </a:t>
            </a:r>
            <a:r>
              <a:rPr lang="en-US" sz="3700" dirty="0" err="1"/>
              <a:t>trodimenzionalne</a:t>
            </a:r>
            <a:r>
              <a:rPr lang="en-US" sz="3700" dirty="0"/>
              <a:t> </a:t>
            </a:r>
            <a:r>
              <a:rPr lang="en-US" sz="3700" dirty="0" err="1"/>
              <a:t>prezentacije</a:t>
            </a:r>
            <a:r>
              <a:rPr lang="en-US" sz="3700" dirty="0"/>
              <a:t> </a:t>
            </a:r>
            <a:r>
              <a:rPr lang="en-US" sz="3700" dirty="0" err="1"/>
              <a:t>i</a:t>
            </a:r>
            <a:r>
              <a:rPr lang="en-US" sz="3700" dirty="0"/>
              <a:t> </a:t>
            </a:r>
            <a:r>
              <a:rPr lang="en-US" dirty="0"/>
              <a:t>sl.).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2389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0828"/>
            <a:ext cx="9905999" cy="670717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5100" b="1" dirty="0" err="1">
                <a:solidFill>
                  <a:srgbClr val="F9FD59"/>
                </a:solidFill>
              </a:rPr>
              <a:t>Elementi</a:t>
            </a:r>
            <a:r>
              <a:rPr lang="en-US" sz="5100" b="1" dirty="0">
                <a:solidFill>
                  <a:srgbClr val="F9FD59"/>
                </a:solidFill>
              </a:rPr>
              <a:t> </a:t>
            </a:r>
            <a:r>
              <a:rPr lang="en-US" sz="5100" b="1" dirty="0" err="1">
                <a:solidFill>
                  <a:srgbClr val="F9FD59"/>
                </a:solidFill>
              </a:rPr>
              <a:t>autorskog</a:t>
            </a:r>
            <a:r>
              <a:rPr lang="en-US" sz="5100" b="1" dirty="0">
                <a:solidFill>
                  <a:srgbClr val="F9FD59"/>
                </a:solidFill>
              </a:rPr>
              <a:t> </a:t>
            </a:r>
            <a:r>
              <a:rPr lang="en-US" sz="5100" b="1" dirty="0" err="1">
                <a:solidFill>
                  <a:srgbClr val="F9FD59"/>
                </a:solidFill>
              </a:rPr>
              <a:t>djela</a:t>
            </a:r>
            <a:r>
              <a:rPr lang="en-US" sz="5100" b="1" dirty="0">
                <a:solidFill>
                  <a:srgbClr val="F9FD59"/>
                </a:solidFill>
              </a:rPr>
              <a:t>, </a:t>
            </a:r>
            <a:r>
              <a:rPr lang="en-US" sz="5100" b="1" dirty="0" err="1">
                <a:solidFill>
                  <a:srgbClr val="F9FD59"/>
                </a:solidFill>
              </a:rPr>
              <a:t>Član</a:t>
            </a:r>
            <a:r>
              <a:rPr lang="en-US" sz="5100" b="1" dirty="0">
                <a:solidFill>
                  <a:srgbClr val="F9FD59"/>
                </a:solidFill>
              </a:rPr>
              <a:t> 5</a:t>
            </a:r>
          </a:p>
          <a:p>
            <a:r>
              <a:rPr lang="en-US" sz="4400" dirty="0" err="1">
                <a:solidFill>
                  <a:srgbClr val="F9FD59"/>
                </a:solidFill>
              </a:rPr>
              <a:t>Nezavršeno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autorsko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djelo</a:t>
            </a:r>
            <a:r>
              <a:rPr lang="en-US" sz="4400" dirty="0">
                <a:solidFill>
                  <a:srgbClr val="F9FD59"/>
                </a:solidFill>
              </a:rPr>
              <a:t>, </a:t>
            </a:r>
            <a:r>
              <a:rPr lang="en-US" sz="4400" dirty="0" err="1">
                <a:solidFill>
                  <a:srgbClr val="F9FD59"/>
                </a:solidFill>
              </a:rPr>
              <a:t>djelovi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i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naslov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2900" dirty="0" err="1"/>
              <a:t>autorskog</a:t>
            </a:r>
            <a:r>
              <a:rPr lang="en-US" sz="2900" dirty="0"/>
              <a:t> </a:t>
            </a:r>
            <a:r>
              <a:rPr lang="en-US" sz="2900" dirty="0" err="1"/>
              <a:t>djela</a:t>
            </a:r>
            <a:r>
              <a:rPr lang="en-US" sz="2900" dirty="0"/>
              <a:t> </a:t>
            </a:r>
            <a:r>
              <a:rPr lang="en-US" sz="2900" dirty="0" err="1"/>
              <a:t>smatraju</a:t>
            </a:r>
            <a:r>
              <a:rPr lang="en-US" sz="2900" dirty="0"/>
              <a:t> se </a:t>
            </a:r>
            <a:r>
              <a:rPr lang="en-US" sz="2900" dirty="0" err="1"/>
              <a:t>autorskim</a:t>
            </a:r>
            <a:r>
              <a:rPr lang="en-US" sz="2900" dirty="0"/>
              <a:t> </a:t>
            </a:r>
            <a:r>
              <a:rPr lang="en-US" sz="2900" dirty="0" err="1"/>
              <a:t>djelom</a:t>
            </a:r>
            <a:r>
              <a:rPr lang="en-US" sz="2900" dirty="0"/>
              <a:t> </a:t>
            </a:r>
            <a:r>
              <a:rPr lang="en-US" sz="2900" dirty="0" err="1"/>
              <a:t>ako</a:t>
            </a:r>
            <a:r>
              <a:rPr lang="en-US" sz="2900" dirty="0"/>
              <a:t> </a:t>
            </a:r>
            <a:r>
              <a:rPr lang="en-US" sz="2900" dirty="0" err="1"/>
              <a:t>ispunjavaju</a:t>
            </a:r>
            <a:r>
              <a:rPr lang="en-US" sz="2900" dirty="0"/>
              <a:t> </a:t>
            </a:r>
            <a:r>
              <a:rPr lang="en-US" sz="2900" dirty="0" err="1"/>
              <a:t>uslove</a:t>
            </a:r>
            <a:r>
              <a:rPr lang="en-US" sz="2900" dirty="0"/>
              <a:t> </a:t>
            </a:r>
            <a:r>
              <a:rPr lang="en-US" sz="2900" dirty="0" err="1"/>
              <a:t>iz</a:t>
            </a:r>
            <a:r>
              <a:rPr lang="en-US" sz="2900" dirty="0"/>
              <a:t> </a:t>
            </a:r>
            <a:r>
              <a:rPr lang="en-US" sz="2900" dirty="0" err="1"/>
              <a:t>člana</a:t>
            </a:r>
            <a:r>
              <a:rPr lang="en-US" sz="2900" dirty="0"/>
              <a:t> 4 </a:t>
            </a:r>
            <a:r>
              <a:rPr lang="en-US" sz="2900" dirty="0" err="1"/>
              <a:t>stav</a:t>
            </a:r>
            <a:r>
              <a:rPr lang="en-US" sz="2900" dirty="0"/>
              <a:t> 1 </a:t>
            </a:r>
            <a:r>
              <a:rPr lang="en-US" sz="2900" dirty="0" err="1"/>
              <a:t>ovog</a:t>
            </a:r>
            <a:r>
              <a:rPr lang="en-US" sz="2900" dirty="0"/>
              <a:t> </a:t>
            </a:r>
            <a:r>
              <a:rPr lang="en-US" sz="2900" dirty="0" err="1"/>
              <a:t>zakona</a:t>
            </a:r>
            <a:r>
              <a:rPr lang="en-US" sz="2900" dirty="0"/>
              <a:t>.</a:t>
            </a:r>
          </a:p>
          <a:p>
            <a:pPr marL="0" indent="0">
              <a:buNone/>
            </a:pPr>
            <a:r>
              <a:rPr lang="en-US" sz="5100" b="1" dirty="0" err="1" smtClean="0">
                <a:solidFill>
                  <a:srgbClr val="F9FD59"/>
                </a:solidFill>
              </a:rPr>
              <a:t>Prerade</a:t>
            </a:r>
            <a:r>
              <a:rPr lang="en-US" sz="5100" b="1" dirty="0">
                <a:solidFill>
                  <a:srgbClr val="F9FD59"/>
                </a:solidFill>
              </a:rPr>
              <a:t>, </a:t>
            </a:r>
            <a:r>
              <a:rPr lang="en-US" sz="5100" b="1" dirty="0" err="1">
                <a:solidFill>
                  <a:srgbClr val="F9FD59"/>
                </a:solidFill>
              </a:rPr>
              <a:t>Član</a:t>
            </a:r>
            <a:r>
              <a:rPr lang="en-US" sz="5100" b="1" dirty="0">
                <a:solidFill>
                  <a:srgbClr val="F9FD59"/>
                </a:solidFill>
              </a:rPr>
              <a:t> 6</a:t>
            </a:r>
          </a:p>
          <a:p>
            <a:r>
              <a:rPr lang="en-US" sz="4400" dirty="0" err="1">
                <a:solidFill>
                  <a:srgbClr val="F9FD59"/>
                </a:solidFill>
              </a:rPr>
              <a:t>Prerade</a:t>
            </a:r>
            <a:r>
              <a:rPr lang="en-US" sz="2900" dirty="0"/>
              <a:t> (</a:t>
            </a:r>
            <a:r>
              <a:rPr lang="en-US" sz="2900" dirty="0" err="1"/>
              <a:t>prevodi</a:t>
            </a:r>
            <a:r>
              <a:rPr lang="en-US" sz="2900" dirty="0"/>
              <a:t>, </a:t>
            </a:r>
            <a:r>
              <a:rPr lang="en-US" sz="2900" dirty="0" err="1"/>
              <a:t>adaptacije</a:t>
            </a:r>
            <a:r>
              <a:rPr lang="en-US" sz="2900" dirty="0"/>
              <a:t>, </a:t>
            </a:r>
            <a:r>
              <a:rPr lang="en-US" sz="2900" dirty="0" err="1"/>
              <a:t>aranžmani</a:t>
            </a:r>
            <a:r>
              <a:rPr lang="en-US" sz="2900" dirty="0"/>
              <a:t>, </a:t>
            </a:r>
            <a:r>
              <a:rPr lang="en-US" sz="2900" dirty="0" err="1"/>
              <a:t>izmjene</a:t>
            </a:r>
            <a:r>
              <a:rPr lang="en-US" sz="2900" dirty="0"/>
              <a:t> </a:t>
            </a:r>
            <a:r>
              <a:rPr lang="en-US" sz="2900" dirty="0" err="1"/>
              <a:t>i</a:t>
            </a:r>
            <a:r>
              <a:rPr lang="en-US" sz="2900" dirty="0"/>
              <a:t> sl.) </a:t>
            </a:r>
            <a:r>
              <a:rPr lang="en-US" sz="2900" dirty="0" err="1"/>
              <a:t>autorskih</a:t>
            </a:r>
            <a:r>
              <a:rPr lang="en-US" sz="2900" dirty="0"/>
              <a:t> </a:t>
            </a:r>
            <a:r>
              <a:rPr lang="en-US" sz="2900" dirty="0" err="1"/>
              <a:t>djela</a:t>
            </a:r>
            <a:r>
              <a:rPr lang="en-US" sz="2900" dirty="0"/>
              <a:t> </a:t>
            </a:r>
            <a:r>
              <a:rPr lang="en-US" sz="2900" dirty="0" err="1"/>
              <a:t>ili</a:t>
            </a:r>
            <a:r>
              <a:rPr lang="en-US" sz="2900" dirty="0"/>
              <a:t> </a:t>
            </a:r>
            <a:r>
              <a:rPr lang="en-US" sz="2900" dirty="0" err="1"/>
              <a:t>drugog</a:t>
            </a:r>
            <a:r>
              <a:rPr lang="en-US" sz="2900" dirty="0"/>
              <a:t> </a:t>
            </a:r>
            <a:r>
              <a:rPr lang="en-US" sz="2900" dirty="0" err="1"/>
              <a:t>materijala</a:t>
            </a:r>
            <a:r>
              <a:rPr lang="en-US" sz="2900" dirty="0"/>
              <a:t> </a:t>
            </a:r>
            <a:r>
              <a:rPr lang="en-US" sz="4400" dirty="0" err="1">
                <a:solidFill>
                  <a:srgbClr val="F9FD59"/>
                </a:solidFill>
              </a:rPr>
              <a:t>smatraju</a:t>
            </a:r>
            <a:r>
              <a:rPr lang="en-US" sz="4400" dirty="0">
                <a:solidFill>
                  <a:srgbClr val="F9FD59"/>
                </a:solidFill>
              </a:rPr>
              <a:t> se </a:t>
            </a:r>
            <a:r>
              <a:rPr lang="en-US" sz="4400" dirty="0" err="1">
                <a:solidFill>
                  <a:srgbClr val="F9FD59"/>
                </a:solidFill>
              </a:rPr>
              <a:t>novim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autorskim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djelom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2900" dirty="0" err="1"/>
              <a:t>ako</a:t>
            </a:r>
            <a:r>
              <a:rPr lang="en-US" sz="2900" dirty="0"/>
              <a:t> </a:t>
            </a:r>
            <a:r>
              <a:rPr lang="en-US" sz="2900" dirty="0" err="1"/>
              <a:t>ispunjavaju</a:t>
            </a:r>
            <a:r>
              <a:rPr lang="en-US" sz="2900" dirty="0"/>
              <a:t> </a:t>
            </a:r>
            <a:r>
              <a:rPr lang="en-US" sz="2900" dirty="0" err="1"/>
              <a:t>uslove</a:t>
            </a:r>
            <a:r>
              <a:rPr lang="en-US" sz="2900" dirty="0"/>
              <a:t> </a:t>
            </a:r>
            <a:r>
              <a:rPr lang="en-US" sz="2900" dirty="0" err="1"/>
              <a:t>iz</a:t>
            </a:r>
            <a:r>
              <a:rPr lang="en-US" sz="2900" dirty="0"/>
              <a:t> </a:t>
            </a:r>
            <a:r>
              <a:rPr lang="en-US" sz="2900" dirty="0" err="1"/>
              <a:t>člana</a:t>
            </a:r>
            <a:r>
              <a:rPr lang="en-US" sz="2900" dirty="0"/>
              <a:t> 4 </a:t>
            </a:r>
            <a:r>
              <a:rPr lang="en-US" sz="2900" dirty="0" err="1"/>
              <a:t>stav</a:t>
            </a:r>
            <a:r>
              <a:rPr lang="en-US" sz="2900" dirty="0"/>
              <a:t> 1 </a:t>
            </a:r>
            <a:r>
              <a:rPr lang="en-US" sz="2900" dirty="0" err="1"/>
              <a:t>ovog</a:t>
            </a:r>
            <a:r>
              <a:rPr lang="en-US" sz="2900" dirty="0"/>
              <a:t> </a:t>
            </a:r>
            <a:r>
              <a:rPr lang="en-US" sz="2900" dirty="0" err="1" smtClean="0"/>
              <a:t>zakona</a:t>
            </a:r>
            <a:r>
              <a:rPr lang="en-US" sz="2900" dirty="0" smtClean="0"/>
              <a:t>……..ne </a:t>
            </a:r>
            <a:r>
              <a:rPr lang="en-US" sz="2900" dirty="0" err="1" smtClean="0"/>
              <a:t>ograničavaju</a:t>
            </a:r>
            <a:r>
              <a:rPr lang="en-US" sz="2900" dirty="0" smtClean="0"/>
              <a:t> se </a:t>
            </a:r>
            <a:r>
              <a:rPr lang="en-US" sz="2900" dirty="0" err="1" smtClean="0"/>
              <a:t>prava</a:t>
            </a:r>
            <a:r>
              <a:rPr lang="en-US" sz="2900" dirty="0" smtClean="0"/>
              <a:t> </a:t>
            </a:r>
            <a:r>
              <a:rPr lang="en-US" sz="2900" dirty="0" err="1" smtClean="0"/>
              <a:t>autora</a:t>
            </a:r>
            <a:r>
              <a:rPr lang="en-US" sz="2900" dirty="0" smtClean="0"/>
              <a:t> </a:t>
            </a:r>
            <a:r>
              <a:rPr lang="en-US" sz="2900" dirty="0" err="1" smtClean="0"/>
              <a:t>izvornog</a:t>
            </a:r>
            <a:r>
              <a:rPr lang="en-US" sz="2900" dirty="0" smtClean="0"/>
              <a:t> </a:t>
            </a:r>
            <a:r>
              <a:rPr lang="en-US" sz="2900" dirty="0" err="1" smtClean="0"/>
              <a:t>djela</a:t>
            </a:r>
            <a:r>
              <a:rPr lang="en-US" sz="2900" dirty="0" smtClean="0"/>
              <a:t>.</a:t>
            </a:r>
          </a:p>
          <a:p>
            <a:pPr marL="0" indent="0">
              <a:buNone/>
            </a:pPr>
            <a:endParaRPr lang="en-US" sz="5100" b="1" dirty="0" smtClean="0">
              <a:solidFill>
                <a:srgbClr val="F9FD59"/>
              </a:solidFill>
            </a:endParaRPr>
          </a:p>
          <a:p>
            <a:pPr marL="0" indent="0">
              <a:buNone/>
            </a:pPr>
            <a:r>
              <a:rPr lang="en-US" sz="5100" b="1" dirty="0" err="1" smtClean="0">
                <a:solidFill>
                  <a:srgbClr val="F9FD59"/>
                </a:solidFill>
              </a:rPr>
              <a:t>Zbirke</a:t>
            </a:r>
            <a:r>
              <a:rPr lang="en-US" sz="5100" b="1" dirty="0">
                <a:solidFill>
                  <a:srgbClr val="F9FD59"/>
                </a:solidFill>
              </a:rPr>
              <a:t>, </a:t>
            </a:r>
            <a:r>
              <a:rPr lang="en-US" sz="5100" b="1" dirty="0" err="1">
                <a:solidFill>
                  <a:srgbClr val="F9FD59"/>
                </a:solidFill>
              </a:rPr>
              <a:t>Član</a:t>
            </a:r>
            <a:r>
              <a:rPr lang="en-US" sz="5100" b="1" dirty="0">
                <a:solidFill>
                  <a:srgbClr val="F9FD59"/>
                </a:solidFill>
              </a:rPr>
              <a:t> 7</a:t>
            </a:r>
          </a:p>
          <a:p>
            <a:r>
              <a:rPr lang="en-US" sz="4400" dirty="0" err="1">
                <a:solidFill>
                  <a:srgbClr val="F9FD59"/>
                </a:solidFill>
              </a:rPr>
              <a:t>Samostalnim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autorskim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djelom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smatra</a:t>
            </a:r>
            <a:r>
              <a:rPr lang="en-US" sz="4400" dirty="0">
                <a:solidFill>
                  <a:srgbClr val="F9FD59"/>
                </a:solidFill>
              </a:rPr>
              <a:t> se </a:t>
            </a:r>
            <a:r>
              <a:rPr lang="en-US" sz="4400" dirty="0" err="1">
                <a:solidFill>
                  <a:srgbClr val="F9FD59"/>
                </a:solidFill>
              </a:rPr>
              <a:t>zbirka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2900" dirty="0" err="1"/>
              <a:t>autorskih</a:t>
            </a:r>
            <a:r>
              <a:rPr lang="en-US" sz="2900" dirty="0"/>
              <a:t> </a:t>
            </a:r>
            <a:r>
              <a:rPr lang="en-US" sz="2900" dirty="0" err="1"/>
              <a:t>djela</a:t>
            </a:r>
            <a:r>
              <a:rPr lang="en-US" sz="2900" dirty="0"/>
              <a:t> </a:t>
            </a:r>
            <a:r>
              <a:rPr lang="en-US" sz="2900" dirty="0" err="1"/>
              <a:t>ili</a:t>
            </a:r>
            <a:r>
              <a:rPr lang="en-US" sz="2900" dirty="0"/>
              <a:t> </a:t>
            </a:r>
            <a:r>
              <a:rPr lang="en-US" sz="2900" dirty="0" err="1"/>
              <a:t>druge</a:t>
            </a:r>
            <a:r>
              <a:rPr lang="en-US" sz="2900" dirty="0"/>
              <a:t> </a:t>
            </a:r>
            <a:r>
              <a:rPr lang="en-US" sz="2900" dirty="0" err="1"/>
              <a:t>građe</a:t>
            </a:r>
            <a:r>
              <a:rPr lang="en-US" sz="2900" dirty="0"/>
              <a:t> (</a:t>
            </a:r>
            <a:r>
              <a:rPr lang="en-US" sz="2900" dirty="0" err="1"/>
              <a:t>enciklopedije</a:t>
            </a:r>
            <a:r>
              <a:rPr lang="en-US" sz="2900" dirty="0"/>
              <a:t>, </a:t>
            </a:r>
            <a:r>
              <a:rPr lang="en-US" sz="2900" dirty="0" err="1"/>
              <a:t>antologije</a:t>
            </a:r>
            <a:r>
              <a:rPr lang="en-US" sz="2900" dirty="0"/>
              <a:t>, </a:t>
            </a:r>
            <a:r>
              <a:rPr lang="en-US" sz="2900" dirty="0" err="1"/>
              <a:t>baze</a:t>
            </a:r>
            <a:r>
              <a:rPr lang="en-US" sz="2900" dirty="0"/>
              <a:t> </a:t>
            </a:r>
            <a:r>
              <a:rPr lang="en-US" sz="2900" dirty="0" err="1"/>
              <a:t>podataka</a:t>
            </a:r>
            <a:r>
              <a:rPr lang="en-US" sz="2900" dirty="0"/>
              <a:t>, </a:t>
            </a:r>
            <a:r>
              <a:rPr lang="en-US" sz="2900" dirty="0" err="1"/>
              <a:t>zbirke</a:t>
            </a:r>
            <a:r>
              <a:rPr lang="en-US" sz="2900" dirty="0"/>
              <a:t> </a:t>
            </a:r>
            <a:r>
              <a:rPr lang="en-US" sz="2900" dirty="0" err="1"/>
              <a:t>dokumenata</a:t>
            </a:r>
            <a:r>
              <a:rPr lang="en-US" sz="2900" dirty="0"/>
              <a:t> </a:t>
            </a:r>
            <a:r>
              <a:rPr lang="en-US" sz="2900" dirty="0" err="1"/>
              <a:t>i</a:t>
            </a:r>
            <a:r>
              <a:rPr lang="en-US" sz="2900" dirty="0"/>
              <a:t> sl.), </a:t>
            </a:r>
            <a:r>
              <a:rPr lang="en-US" sz="2900" dirty="0" err="1"/>
              <a:t>koja</a:t>
            </a:r>
            <a:r>
              <a:rPr lang="en-US" sz="2900" dirty="0"/>
              <a:t> s </a:t>
            </a:r>
            <a:r>
              <a:rPr lang="en-US" sz="2900" dirty="0" err="1"/>
              <a:t>obzirom</a:t>
            </a:r>
            <a:r>
              <a:rPr lang="en-US" sz="2900" dirty="0"/>
              <a:t> </a:t>
            </a:r>
            <a:r>
              <a:rPr lang="en-US" sz="2900" dirty="0" err="1"/>
              <a:t>na</a:t>
            </a:r>
            <a:r>
              <a:rPr lang="en-US" sz="2900" dirty="0"/>
              <a:t> </a:t>
            </a:r>
            <a:r>
              <a:rPr lang="en-US" sz="2900" dirty="0" err="1"/>
              <a:t>izbor</a:t>
            </a:r>
            <a:r>
              <a:rPr lang="en-US" sz="2900" dirty="0"/>
              <a:t> </a:t>
            </a:r>
            <a:r>
              <a:rPr lang="en-US" sz="2900" dirty="0" err="1"/>
              <a:t>ili</a:t>
            </a:r>
            <a:r>
              <a:rPr lang="en-US" sz="2900" dirty="0"/>
              <a:t> </a:t>
            </a:r>
            <a:r>
              <a:rPr lang="en-US" sz="2900" dirty="0" err="1"/>
              <a:t>usklađivanje</a:t>
            </a:r>
            <a:r>
              <a:rPr lang="en-US" sz="2900" dirty="0"/>
              <a:t> </a:t>
            </a:r>
            <a:r>
              <a:rPr lang="en-US" sz="2900" dirty="0" err="1"/>
              <a:t>ili</a:t>
            </a:r>
            <a:r>
              <a:rPr lang="en-US" sz="2900" dirty="0"/>
              <a:t> </a:t>
            </a:r>
            <a:r>
              <a:rPr lang="en-US" sz="2900" dirty="0" err="1"/>
              <a:t>raspored</a:t>
            </a:r>
            <a:r>
              <a:rPr lang="en-US" sz="2900" dirty="0"/>
              <a:t> </a:t>
            </a:r>
            <a:r>
              <a:rPr lang="en-US" sz="2900" dirty="0" err="1"/>
              <a:t>sadržine</a:t>
            </a:r>
            <a:r>
              <a:rPr lang="en-US" sz="2900" dirty="0"/>
              <a:t> </a:t>
            </a:r>
            <a:r>
              <a:rPr lang="en-US" sz="2900" dirty="0" err="1"/>
              <a:t>ispunjava</a:t>
            </a:r>
            <a:r>
              <a:rPr lang="en-US" sz="2900" dirty="0"/>
              <a:t> </a:t>
            </a:r>
            <a:r>
              <a:rPr lang="en-US" sz="2900" dirty="0" err="1"/>
              <a:t>uslove</a:t>
            </a:r>
            <a:r>
              <a:rPr lang="en-US" sz="2900" dirty="0"/>
              <a:t> </a:t>
            </a:r>
            <a:r>
              <a:rPr lang="en-US" sz="2900" dirty="0" err="1"/>
              <a:t>iz</a:t>
            </a:r>
            <a:r>
              <a:rPr lang="en-US" sz="2900" dirty="0"/>
              <a:t> </a:t>
            </a:r>
            <a:r>
              <a:rPr lang="en-US" sz="2900" dirty="0" err="1"/>
              <a:t>člana</a:t>
            </a:r>
            <a:r>
              <a:rPr lang="en-US" sz="2900" dirty="0"/>
              <a:t> 4 </a:t>
            </a:r>
            <a:r>
              <a:rPr lang="en-US" sz="2900" dirty="0" err="1"/>
              <a:t>stav</a:t>
            </a:r>
            <a:r>
              <a:rPr lang="en-US" sz="2900" dirty="0"/>
              <a:t> 1 </a:t>
            </a:r>
            <a:r>
              <a:rPr lang="en-US" sz="2900" dirty="0" err="1"/>
              <a:t>ovog</a:t>
            </a:r>
            <a:r>
              <a:rPr lang="en-US" sz="2900" dirty="0"/>
              <a:t> </a:t>
            </a:r>
            <a:r>
              <a:rPr lang="en-US" sz="2900" dirty="0" err="1"/>
              <a:t>zakona</a:t>
            </a:r>
            <a:r>
              <a:rPr lang="en-US" sz="2900" dirty="0"/>
              <a:t>.</a:t>
            </a:r>
          </a:p>
          <a:p>
            <a:r>
              <a:rPr lang="en-US" sz="4400" dirty="0" err="1">
                <a:solidFill>
                  <a:srgbClr val="F9FD59"/>
                </a:solidFill>
              </a:rPr>
              <a:t>Baza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podataka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2900" dirty="0" err="1"/>
              <a:t>iz</a:t>
            </a:r>
            <a:r>
              <a:rPr lang="en-US" sz="2900" dirty="0"/>
              <a:t> </a:t>
            </a:r>
            <a:r>
              <a:rPr lang="en-US" sz="2900" dirty="0" err="1"/>
              <a:t>stava</a:t>
            </a:r>
            <a:r>
              <a:rPr lang="en-US" sz="2900" dirty="0"/>
              <a:t> 1 </a:t>
            </a:r>
            <a:r>
              <a:rPr lang="en-US" sz="2900" dirty="0" err="1"/>
              <a:t>ovog</a:t>
            </a:r>
            <a:r>
              <a:rPr lang="en-US" sz="2900" dirty="0"/>
              <a:t> </a:t>
            </a:r>
            <a:r>
              <a:rPr lang="en-US" sz="2900" dirty="0" err="1"/>
              <a:t>člana</a:t>
            </a:r>
            <a:r>
              <a:rPr lang="en-US" sz="2900" dirty="0"/>
              <a:t> </a:t>
            </a:r>
            <a:r>
              <a:rPr lang="en-US" sz="4400" dirty="0">
                <a:solidFill>
                  <a:srgbClr val="F9FD59"/>
                </a:solidFill>
              </a:rPr>
              <a:t>je </a:t>
            </a:r>
            <a:r>
              <a:rPr lang="en-US" sz="4400" dirty="0" err="1">
                <a:solidFill>
                  <a:srgbClr val="F9FD59"/>
                </a:solidFill>
              </a:rPr>
              <a:t>zbirka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nezavisnih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djela</a:t>
            </a:r>
            <a:r>
              <a:rPr lang="en-US" sz="4400" dirty="0">
                <a:solidFill>
                  <a:srgbClr val="F9FD59"/>
                </a:solidFill>
              </a:rPr>
              <a:t>, </a:t>
            </a:r>
            <a:r>
              <a:rPr lang="en-US" sz="4400" dirty="0" err="1">
                <a:solidFill>
                  <a:srgbClr val="F9FD59"/>
                </a:solidFill>
              </a:rPr>
              <a:t>podataka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ili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drugih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materijala</a:t>
            </a:r>
            <a:r>
              <a:rPr lang="en-US" sz="4400" dirty="0">
                <a:solidFill>
                  <a:srgbClr val="F9FD59"/>
                </a:solidFill>
              </a:rPr>
              <a:t> u </a:t>
            </a:r>
            <a:r>
              <a:rPr lang="en-US" sz="4400" dirty="0" err="1">
                <a:solidFill>
                  <a:srgbClr val="F9FD59"/>
                </a:solidFill>
              </a:rPr>
              <a:t>bilo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kojoj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formi</a:t>
            </a:r>
            <a:r>
              <a:rPr lang="en-US" sz="4400" dirty="0">
                <a:solidFill>
                  <a:srgbClr val="F9FD59"/>
                </a:solidFill>
              </a:rPr>
              <a:t>, </a:t>
            </a:r>
            <a:r>
              <a:rPr lang="en-US" sz="4400" dirty="0" err="1">
                <a:solidFill>
                  <a:srgbClr val="F9FD59"/>
                </a:solidFill>
              </a:rPr>
              <a:t>koja</a:t>
            </a:r>
            <a:r>
              <a:rPr lang="en-US" sz="4400" dirty="0">
                <a:solidFill>
                  <a:srgbClr val="F9FD59"/>
                </a:solidFill>
              </a:rPr>
              <a:t> je </a:t>
            </a:r>
            <a:r>
              <a:rPr lang="en-US" sz="4400" dirty="0" err="1">
                <a:solidFill>
                  <a:srgbClr val="F9FD59"/>
                </a:solidFill>
              </a:rPr>
              <a:t>usklađena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na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sistematski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ili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metodičan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4400" dirty="0" err="1">
                <a:solidFill>
                  <a:srgbClr val="F9FD59"/>
                </a:solidFill>
              </a:rPr>
              <a:t>način</a:t>
            </a:r>
            <a:r>
              <a:rPr lang="en-US" sz="4400" dirty="0">
                <a:solidFill>
                  <a:srgbClr val="F9FD59"/>
                </a:solidFill>
              </a:rPr>
              <a:t> </a:t>
            </a:r>
            <a:r>
              <a:rPr lang="en-US" sz="2900" dirty="0" err="1"/>
              <a:t>i</a:t>
            </a:r>
            <a:r>
              <a:rPr lang="en-US" sz="2900" dirty="0"/>
              <a:t> </a:t>
            </a:r>
            <a:r>
              <a:rPr lang="en-US" sz="2900" dirty="0" err="1"/>
              <a:t>koja</a:t>
            </a:r>
            <a:r>
              <a:rPr lang="en-US" sz="2900" dirty="0"/>
              <a:t> je </a:t>
            </a:r>
            <a:r>
              <a:rPr lang="en-US" sz="2900" dirty="0" err="1"/>
              <a:t>individualno</a:t>
            </a:r>
            <a:r>
              <a:rPr lang="en-US" sz="2900" dirty="0"/>
              <a:t> </a:t>
            </a:r>
            <a:r>
              <a:rPr lang="en-US" sz="2900" dirty="0" err="1"/>
              <a:t>dostupna</a:t>
            </a:r>
            <a:r>
              <a:rPr lang="en-US" sz="2900" dirty="0"/>
              <a:t> </a:t>
            </a:r>
            <a:r>
              <a:rPr lang="en-US" sz="2900" dirty="0" err="1"/>
              <a:t>elektronskim</a:t>
            </a:r>
            <a:r>
              <a:rPr lang="en-US" sz="2900" dirty="0"/>
              <a:t> </a:t>
            </a:r>
            <a:r>
              <a:rPr lang="en-US" sz="2900" dirty="0" err="1"/>
              <a:t>ili</a:t>
            </a:r>
            <a:r>
              <a:rPr lang="en-US" sz="2900" dirty="0"/>
              <a:t> </a:t>
            </a:r>
            <a:r>
              <a:rPr lang="en-US" sz="2900" dirty="0" err="1"/>
              <a:t>drugim</a:t>
            </a:r>
            <a:r>
              <a:rPr lang="en-US" sz="2900" dirty="0"/>
              <a:t> </a:t>
            </a:r>
            <a:r>
              <a:rPr lang="en-US" sz="2900" dirty="0" err="1"/>
              <a:t>putem</a:t>
            </a:r>
            <a:r>
              <a:rPr lang="en-US" sz="2900" dirty="0"/>
              <a:t>.</a:t>
            </a:r>
          </a:p>
          <a:p>
            <a:r>
              <a:rPr lang="en-US" sz="2900" dirty="0" err="1"/>
              <a:t>Zaštita</a:t>
            </a:r>
            <a:r>
              <a:rPr lang="en-US" sz="2900" dirty="0"/>
              <a:t> </a:t>
            </a:r>
            <a:r>
              <a:rPr lang="en-US" sz="2900" dirty="0" err="1"/>
              <a:t>zbirke</a:t>
            </a:r>
            <a:r>
              <a:rPr lang="en-US" sz="2900" dirty="0"/>
              <a:t> </a:t>
            </a:r>
            <a:r>
              <a:rPr lang="en-US" sz="2900" dirty="0" smtClean="0"/>
              <a:t>………</a:t>
            </a:r>
            <a:r>
              <a:rPr lang="en-US" sz="2900" dirty="0" err="1" smtClean="0"/>
              <a:t>i</a:t>
            </a:r>
            <a:r>
              <a:rPr lang="en-US" sz="2900" dirty="0" smtClean="0"/>
              <a:t> </a:t>
            </a:r>
            <a:r>
              <a:rPr lang="en-US" sz="2900" dirty="0"/>
              <a:t>ne </a:t>
            </a:r>
            <a:r>
              <a:rPr lang="en-US" sz="2900" dirty="0" err="1"/>
              <a:t>ograničava</a:t>
            </a:r>
            <a:r>
              <a:rPr lang="en-US" sz="2900" dirty="0"/>
              <a:t> </a:t>
            </a:r>
            <a:r>
              <a:rPr lang="en-US" sz="2900" dirty="0" err="1"/>
              <a:t>prava</a:t>
            </a:r>
            <a:r>
              <a:rPr lang="en-US" sz="2900" dirty="0"/>
              <a:t> </a:t>
            </a:r>
            <a:r>
              <a:rPr lang="en-US" sz="2900" dirty="0" err="1"/>
              <a:t>na</a:t>
            </a:r>
            <a:r>
              <a:rPr lang="en-US" sz="2900" dirty="0"/>
              <a:t> </a:t>
            </a:r>
            <a:r>
              <a:rPr lang="en-US" sz="2900" dirty="0" err="1"/>
              <a:t>samoj</a:t>
            </a:r>
            <a:r>
              <a:rPr lang="en-US" sz="2900" dirty="0"/>
              <a:t> </a:t>
            </a:r>
            <a:r>
              <a:rPr lang="en-US" sz="2900" dirty="0" err="1"/>
              <a:t>toj</a:t>
            </a:r>
            <a:r>
              <a:rPr lang="en-US" sz="2900" dirty="0"/>
              <a:t> </a:t>
            </a:r>
            <a:r>
              <a:rPr lang="en-US" sz="2900" dirty="0" err="1"/>
              <a:t>sadržini</a:t>
            </a:r>
            <a:r>
              <a:rPr lang="en-US" sz="2900" dirty="0"/>
              <a:t>.</a:t>
            </a:r>
          </a:p>
          <a:p>
            <a:r>
              <a:rPr lang="en-US" sz="2900" dirty="0" err="1"/>
              <a:t>Zaštita</a:t>
            </a:r>
            <a:r>
              <a:rPr lang="en-US" sz="2900" dirty="0"/>
              <a:t> </a:t>
            </a:r>
            <a:r>
              <a:rPr lang="en-US" sz="2900" dirty="0" err="1"/>
              <a:t>zbirke</a:t>
            </a:r>
            <a:r>
              <a:rPr lang="en-US" sz="2900" dirty="0"/>
              <a:t> </a:t>
            </a:r>
            <a:r>
              <a:rPr lang="en-US" sz="2900" dirty="0" err="1"/>
              <a:t>po</a:t>
            </a:r>
            <a:r>
              <a:rPr lang="en-US" sz="2900" dirty="0"/>
              <a:t> </a:t>
            </a:r>
            <a:r>
              <a:rPr lang="en-US" sz="2900" dirty="0" err="1"/>
              <a:t>ovom</a:t>
            </a:r>
            <a:r>
              <a:rPr lang="en-US" sz="2900" dirty="0"/>
              <a:t> </a:t>
            </a:r>
            <a:r>
              <a:rPr lang="en-US" sz="2900" dirty="0" err="1"/>
              <a:t>zakonu</a:t>
            </a:r>
            <a:r>
              <a:rPr lang="en-US" sz="2900" dirty="0"/>
              <a:t> ne </a:t>
            </a:r>
            <a:r>
              <a:rPr lang="en-US" sz="2900" dirty="0" err="1"/>
              <a:t>obuhvata</a:t>
            </a:r>
            <a:r>
              <a:rPr lang="en-US" sz="2900" dirty="0"/>
              <a:t> </a:t>
            </a:r>
            <a:r>
              <a:rPr lang="en-US" sz="2900" dirty="0" err="1"/>
              <a:t>računarske</a:t>
            </a:r>
            <a:r>
              <a:rPr lang="en-US" sz="2900" dirty="0"/>
              <a:t> </a:t>
            </a:r>
            <a:r>
              <a:rPr lang="en-US" sz="2900" dirty="0" err="1"/>
              <a:t>programe</a:t>
            </a:r>
            <a:r>
              <a:rPr lang="en-US" sz="2900" dirty="0"/>
              <a:t> </a:t>
            </a:r>
            <a:r>
              <a:rPr lang="en-US" sz="2900" dirty="0" err="1"/>
              <a:t>koji</a:t>
            </a:r>
            <a:r>
              <a:rPr lang="en-US" sz="2900" dirty="0"/>
              <a:t> se </a:t>
            </a:r>
            <a:r>
              <a:rPr lang="en-US" sz="2900" dirty="0" err="1"/>
              <a:t>upotrebljavaju</a:t>
            </a:r>
            <a:r>
              <a:rPr lang="en-US" sz="2900" dirty="0"/>
              <a:t> </a:t>
            </a:r>
            <a:r>
              <a:rPr lang="en-US" sz="2900" dirty="0" err="1"/>
              <a:t>za</a:t>
            </a:r>
            <a:r>
              <a:rPr lang="en-US" sz="2900" dirty="0"/>
              <a:t> </a:t>
            </a:r>
            <a:r>
              <a:rPr lang="en-US" sz="2900" dirty="0" err="1"/>
              <a:t>izradu</a:t>
            </a:r>
            <a:r>
              <a:rPr lang="en-US" sz="2900" dirty="0"/>
              <a:t> </a:t>
            </a:r>
            <a:r>
              <a:rPr lang="en-US" sz="2900" dirty="0" err="1"/>
              <a:t>ili</a:t>
            </a:r>
            <a:r>
              <a:rPr lang="en-US" sz="2900" dirty="0"/>
              <a:t> rad </a:t>
            </a:r>
            <a:r>
              <a:rPr lang="en-US" sz="2900" dirty="0" err="1"/>
              <a:t>elektronskih</a:t>
            </a:r>
            <a:r>
              <a:rPr lang="en-US" sz="2900" dirty="0"/>
              <a:t> </a:t>
            </a:r>
            <a:r>
              <a:rPr lang="en-US" sz="2900" dirty="0" err="1"/>
              <a:t>baza</a:t>
            </a:r>
            <a:r>
              <a:rPr lang="en-US" sz="2900" dirty="0"/>
              <a:t> </a:t>
            </a:r>
            <a:r>
              <a:rPr lang="en-US" sz="2900" dirty="0" err="1"/>
              <a:t>podataka</a:t>
            </a:r>
            <a:r>
              <a:rPr lang="en-US" sz="2900" dirty="0"/>
              <a:t>.</a:t>
            </a:r>
          </a:p>
          <a:p>
            <a:r>
              <a:rPr lang="en-US" sz="2900" dirty="0" err="1"/>
              <a:t>Pravo</a:t>
            </a:r>
            <a:r>
              <a:rPr lang="en-US" sz="2900" dirty="0"/>
              <a:t> </a:t>
            </a:r>
            <a:r>
              <a:rPr lang="en-US" sz="2900" dirty="0" err="1"/>
              <a:t>iz</a:t>
            </a:r>
            <a:r>
              <a:rPr lang="en-US" sz="2900" dirty="0"/>
              <a:t> </a:t>
            </a:r>
            <a:r>
              <a:rPr lang="en-US" sz="2900" dirty="0" err="1"/>
              <a:t>člana</a:t>
            </a:r>
            <a:r>
              <a:rPr lang="en-US" sz="2900" dirty="0"/>
              <a:t> 18 </a:t>
            </a:r>
            <a:r>
              <a:rPr lang="en-US" sz="2900" dirty="0" err="1"/>
              <a:t>ovog</a:t>
            </a:r>
            <a:r>
              <a:rPr lang="en-US" sz="2900" dirty="0"/>
              <a:t> </a:t>
            </a:r>
            <a:r>
              <a:rPr lang="en-US" sz="2900" dirty="0" err="1"/>
              <a:t>zakona</a:t>
            </a:r>
            <a:r>
              <a:rPr lang="en-US" sz="2900" dirty="0"/>
              <a:t> ne </a:t>
            </a:r>
            <a:r>
              <a:rPr lang="en-US" sz="2900" dirty="0" err="1"/>
              <a:t>primjenjuje</a:t>
            </a:r>
            <a:r>
              <a:rPr lang="en-US" sz="2900" dirty="0"/>
              <a:t> se </a:t>
            </a:r>
            <a:r>
              <a:rPr lang="en-US" sz="2900" dirty="0" err="1"/>
              <a:t>na</a:t>
            </a:r>
            <a:r>
              <a:rPr lang="en-US" sz="2900" dirty="0"/>
              <a:t> </a:t>
            </a:r>
            <a:r>
              <a:rPr lang="en-US" sz="2900" dirty="0" err="1"/>
              <a:t>zbirke</a:t>
            </a:r>
            <a:r>
              <a:rPr lang="en-US" sz="29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3506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339365"/>
            <a:ext cx="9905999" cy="63348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F9FD59"/>
                </a:solidFill>
              </a:rPr>
              <a:t>Nezaštićene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en-US" sz="2800" b="1" dirty="0" err="1" smtClean="0">
                <a:solidFill>
                  <a:srgbClr val="F9FD59"/>
                </a:solidFill>
              </a:rPr>
              <a:t>tvorevine</a:t>
            </a:r>
            <a:r>
              <a:rPr lang="en-US" sz="2800" b="1" dirty="0" smtClean="0">
                <a:solidFill>
                  <a:srgbClr val="F9FD59"/>
                </a:solidFill>
              </a:rPr>
              <a:t>, </a:t>
            </a:r>
            <a:r>
              <a:rPr lang="en-US" sz="2800" b="1" dirty="0" err="1" smtClean="0">
                <a:solidFill>
                  <a:srgbClr val="F9FD59"/>
                </a:solidFill>
              </a:rPr>
              <a:t>Član</a:t>
            </a:r>
            <a:r>
              <a:rPr lang="en-US" sz="2800" b="1" dirty="0" smtClean="0">
                <a:solidFill>
                  <a:srgbClr val="F9FD59"/>
                </a:solidFill>
              </a:rPr>
              <a:t> 8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err="1" smtClean="0"/>
              <a:t>Autorsko</a:t>
            </a:r>
            <a:r>
              <a:rPr lang="en-US" sz="2800" dirty="0" smtClean="0"/>
              <a:t> </a:t>
            </a:r>
            <a:r>
              <a:rPr lang="en-US" sz="2800" dirty="0" err="1"/>
              <a:t>pravna</a:t>
            </a:r>
            <a:r>
              <a:rPr lang="en-US" sz="2800" dirty="0"/>
              <a:t> </a:t>
            </a:r>
            <a:r>
              <a:rPr lang="en-US" sz="2800" dirty="0" err="1"/>
              <a:t>zaštita</a:t>
            </a:r>
            <a:r>
              <a:rPr lang="en-US" sz="2800" dirty="0"/>
              <a:t> ne </a:t>
            </a:r>
            <a:r>
              <a:rPr lang="en-US" sz="2800" dirty="0" err="1"/>
              <a:t>obuhvata</a:t>
            </a:r>
            <a:r>
              <a:rPr lang="en-US" sz="2800" dirty="0"/>
              <a:t>:</a:t>
            </a:r>
          </a:p>
          <a:p>
            <a:pPr marL="0" indent="0">
              <a:buNone/>
            </a:pPr>
            <a:r>
              <a:rPr lang="en-US" sz="2800" dirty="0" smtClean="0"/>
              <a:t>1</a:t>
            </a:r>
            <a:r>
              <a:rPr lang="en-US" sz="2800" dirty="0"/>
              <a:t>) </a:t>
            </a:r>
            <a:r>
              <a:rPr lang="en-US" sz="2800" b="1" dirty="0" err="1">
                <a:solidFill>
                  <a:srgbClr val="F9FD59"/>
                </a:solidFill>
              </a:rPr>
              <a:t>ideje</a:t>
            </a:r>
            <a:r>
              <a:rPr lang="en-US" sz="2800" b="1" dirty="0">
                <a:solidFill>
                  <a:srgbClr val="F9FD59"/>
                </a:solidFill>
              </a:rPr>
              <a:t>, </a:t>
            </a:r>
            <a:r>
              <a:rPr lang="en-US" sz="2800" b="1" dirty="0" err="1">
                <a:solidFill>
                  <a:srgbClr val="F9FD59"/>
                </a:solidFill>
              </a:rPr>
              <a:t>principe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en-US" sz="2800" b="1" dirty="0" err="1">
                <a:solidFill>
                  <a:srgbClr val="F9FD59"/>
                </a:solidFill>
              </a:rPr>
              <a:t>i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en-US" sz="2800" b="1" dirty="0" err="1">
                <a:solidFill>
                  <a:srgbClr val="F9FD59"/>
                </a:solidFill>
              </a:rPr>
              <a:t>otkrića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en-US" sz="2800" dirty="0" smtClean="0"/>
              <a:t>2</a:t>
            </a:r>
            <a:r>
              <a:rPr lang="en-US" sz="2800" dirty="0"/>
              <a:t>) </a:t>
            </a:r>
            <a:r>
              <a:rPr lang="en-US" sz="2800" dirty="0" err="1"/>
              <a:t>službene</a:t>
            </a:r>
            <a:r>
              <a:rPr lang="en-US" sz="2800" dirty="0"/>
              <a:t> </a:t>
            </a:r>
            <a:r>
              <a:rPr lang="en-US" sz="2800" dirty="0" err="1"/>
              <a:t>tekstove</a:t>
            </a:r>
            <a:r>
              <a:rPr lang="en-US" sz="2800" dirty="0"/>
              <a:t> </a:t>
            </a:r>
            <a:r>
              <a:rPr lang="en-US" sz="2800" dirty="0" err="1"/>
              <a:t>iz</a:t>
            </a:r>
            <a:r>
              <a:rPr lang="en-US" sz="2800" dirty="0"/>
              <a:t> </a:t>
            </a:r>
            <a:r>
              <a:rPr lang="en-US" sz="2800" dirty="0" err="1"/>
              <a:t>oblasti</a:t>
            </a:r>
            <a:r>
              <a:rPr lang="en-US" sz="2800" dirty="0"/>
              <a:t> </a:t>
            </a:r>
            <a:r>
              <a:rPr lang="en-US" sz="2800" dirty="0" err="1"/>
              <a:t>zakonodavstva</a:t>
            </a:r>
            <a:r>
              <a:rPr lang="en-US" sz="2800" dirty="0"/>
              <a:t>, </a:t>
            </a:r>
            <a:r>
              <a:rPr lang="en-US" sz="2800" dirty="0" err="1"/>
              <a:t>uprave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pravosuđa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en-US" sz="2800" dirty="0" smtClean="0"/>
              <a:t>3</a:t>
            </a:r>
            <a:r>
              <a:rPr lang="en-US" sz="2800" dirty="0"/>
              <a:t>) </a:t>
            </a:r>
            <a:r>
              <a:rPr lang="en-US" sz="2800" dirty="0" err="1"/>
              <a:t>službene</a:t>
            </a:r>
            <a:r>
              <a:rPr lang="en-US" sz="2800" dirty="0"/>
              <a:t> </a:t>
            </a:r>
            <a:r>
              <a:rPr lang="en-US" sz="2800" dirty="0" err="1"/>
              <a:t>prevode</a:t>
            </a:r>
            <a:r>
              <a:rPr lang="en-US" sz="2800" dirty="0"/>
              <a:t> </a:t>
            </a:r>
            <a:r>
              <a:rPr lang="en-US" sz="2800" dirty="0" err="1"/>
              <a:t>iz</a:t>
            </a:r>
            <a:r>
              <a:rPr lang="en-US" sz="2800" dirty="0"/>
              <a:t> </a:t>
            </a:r>
            <a:r>
              <a:rPr lang="en-US" sz="2800" dirty="0" err="1"/>
              <a:t>tačke</a:t>
            </a:r>
            <a:r>
              <a:rPr lang="en-US" sz="2800" dirty="0"/>
              <a:t> 2 </a:t>
            </a:r>
            <a:r>
              <a:rPr lang="en-US" sz="2800" dirty="0" err="1"/>
              <a:t>ovog</a:t>
            </a:r>
            <a:r>
              <a:rPr lang="en-US" sz="2800" dirty="0"/>
              <a:t> </a:t>
            </a:r>
            <a:r>
              <a:rPr lang="en-US" sz="2800" dirty="0" err="1"/>
              <a:t>člana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en-US" sz="2800" dirty="0" smtClean="0"/>
              <a:t>4</a:t>
            </a:r>
            <a:r>
              <a:rPr lang="en-US" sz="2800" dirty="0"/>
              <a:t>) </a:t>
            </a:r>
            <a:r>
              <a:rPr lang="en-US" sz="2800" dirty="0" err="1">
                <a:solidFill>
                  <a:srgbClr val="F9FD59"/>
                </a:solidFill>
              </a:rPr>
              <a:t>izraze</a:t>
            </a:r>
            <a:r>
              <a:rPr lang="en-US" sz="2800" dirty="0">
                <a:solidFill>
                  <a:srgbClr val="F9FD59"/>
                </a:solidFill>
              </a:rPr>
              <a:t> </a:t>
            </a:r>
            <a:r>
              <a:rPr lang="en-US" sz="2800" dirty="0" err="1">
                <a:solidFill>
                  <a:srgbClr val="F9FD59"/>
                </a:solidFill>
              </a:rPr>
              <a:t>tradicionalne</a:t>
            </a:r>
            <a:r>
              <a:rPr lang="en-US" sz="2800" dirty="0">
                <a:solidFill>
                  <a:srgbClr val="F9FD59"/>
                </a:solidFill>
              </a:rPr>
              <a:t> </a:t>
            </a:r>
            <a:r>
              <a:rPr lang="en-US" sz="2800" dirty="0" err="1">
                <a:solidFill>
                  <a:srgbClr val="F9FD59"/>
                </a:solidFill>
              </a:rPr>
              <a:t>kulture</a:t>
            </a:r>
            <a:r>
              <a:rPr lang="en-US" sz="2800" dirty="0">
                <a:solidFill>
                  <a:srgbClr val="F9FD59"/>
                </a:solidFill>
              </a:rPr>
              <a:t> </a:t>
            </a:r>
            <a:r>
              <a:rPr lang="en-US" sz="2800" dirty="0"/>
              <a:t>(u </a:t>
            </a:r>
            <a:r>
              <a:rPr lang="en-US" sz="2800" dirty="0" err="1"/>
              <a:t>daljem</a:t>
            </a:r>
            <a:r>
              <a:rPr lang="en-US" sz="2800" dirty="0"/>
              <a:t> </a:t>
            </a:r>
            <a:r>
              <a:rPr lang="en-US" sz="2800" dirty="0" err="1"/>
              <a:t>tekstu</a:t>
            </a:r>
            <a:r>
              <a:rPr lang="en-US" sz="2800" dirty="0"/>
              <a:t>: </a:t>
            </a:r>
            <a:r>
              <a:rPr lang="en-US" sz="2800" dirty="0" err="1"/>
              <a:t>folklorna</a:t>
            </a:r>
            <a:r>
              <a:rPr lang="en-US" sz="2800" dirty="0"/>
              <a:t> </a:t>
            </a:r>
            <a:r>
              <a:rPr lang="en-US" sz="2800" dirty="0" err="1"/>
              <a:t>djela</a:t>
            </a:r>
            <a:r>
              <a:rPr lang="en-US" sz="2800" dirty="0"/>
              <a:t>);</a:t>
            </a:r>
          </a:p>
          <a:p>
            <a:pPr marL="0" indent="0">
              <a:buNone/>
            </a:pPr>
            <a:r>
              <a:rPr lang="en-US" sz="2800" dirty="0" smtClean="0"/>
              <a:t>5</a:t>
            </a:r>
            <a:r>
              <a:rPr lang="en-US" sz="2800" dirty="0"/>
              <a:t>) </a:t>
            </a:r>
            <a:r>
              <a:rPr lang="en-US" sz="2800" dirty="0" err="1"/>
              <a:t>dnevne</a:t>
            </a:r>
            <a:r>
              <a:rPr lang="en-US" sz="2800" dirty="0"/>
              <a:t> </a:t>
            </a:r>
            <a:r>
              <a:rPr lang="en-US" sz="2800" dirty="0" err="1"/>
              <a:t>vijesti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druge</a:t>
            </a:r>
            <a:r>
              <a:rPr lang="en-US" sz="2800" dirty="0"/>
              <a:t> </a:t>
            </a:r>
            <a:r>
              <a:rPr lang="en-US" sz="2800" dirty="0" err="1"/>
              <a:t>podatke</a:t>
            </a:r>
            <a:r>
              <a:rPr lang="en-US" sz="2800" dirty="0"/>
              <a:t>, </a:t>
            </a:r>
            <a:r>
              <a:rPr lang="en-US" sz="2800" dirty="0" err="1"/>
              <a:t>koji</a:t>
            </a:r>
            <a:r>
              <a:rPr lang="en-US" sz="2800" dirty="0"/>
              <a:t> </a:t>
            </a:r>
            <a:r>
              <a:rPr lang="en-US" sz="2800" dirty="0" err="1"/>
              <a:t>imaju</a:t>
            </a:r>
            <a:r>
              <a:rPr lang="en-US" sz="2800" dirty="0"/>
              <a:t> </a:t>
            </a:r>
            <a:r>
              <a:rPr lang="en-US" sz="2800" dirty="0" err="1"/>
              <a:t>karakter</a:t>
            </a:r>
            <a:r>
              <a:rPr lang="en-US" sz="2800" dirty="0"/>
              <a:t> </a:t>
            </a:r>
            <a:r>
              <a:rPr lang="en-US" sz="2800" dirty="0" err="1"/>
              <a:t>običnih</a:t>
            </a:r>
            <a:r>
              <a:rPr lang="en-US" sz="2800" dirty="0"/>
              <a:t> </a:t>
            </a:r>
            <a:r>
              <a:rPr lang="en-US" sz="2800" dirty="0" err="1">
                <a:solidFill>
                  <a:srgbClr val="F9FD59"/>
                </a:solidFill>
              </a:rPr>
              <a:t>medijskih</a:t>
            </a:r>
            <a:r>
              <a:rPr lang="en-US" sz="2800" dirty="0">
                <a:solidFill>
                  <a:srgbClr val="F9FD59"/>
                </a:solidFill>
              </a:rPr>
              <a:t> </a:t>
            </a:r>
            <a:r>
              <a:rPr lang="en-US" sz="2800" dirty="0" err="1">
                <a:solidFill>
                  <a:srgbClr val="F9FD59"/>
                </a:solidFill>
              </a:rPr>
              <a:t>informacij</a:t>
            </a:r>
            <a:r>
              <a:rPr lang="en-US" sz="2800" dirty="0" err="1"/>
              <a:t>a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5183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301658"/>
            <a:ext cx="9905999" cy="62971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err="1" smtClean="0">
                <a:solidFill>
                  <a:srgbClr val="F9FD59"/>
                </a:solidFill>
                <a:latin typeface="Calibri" panose="020F0502020204030204" pitchFamily="34" charset="0"/>
              </a:rPr>
              <a:t>Autor</a:t>
            </a:r>
            <a:r>
              <a:rPr lang="en-US" b="1" dirty="0" smtClean="0">
                <a:solidFill>
                  <a:srgbClr val="F9FD59"/>
                </a:solidFill>
                <a:latin typeface="Calibri" panose="020F0502020204030204" pitchFamily="34" charset="0"/>
              </a:rPr>
              <a:t>, </a:t>
            </a:r>
            <a:r>
              <a:rPr lang="en-US" b="1" dirty="0" err="1" smtClean="0">
                <a:solidFill>
                  <a:srgbClr val="F9FD59"/>
                </a:solidFill>
                <a:latin typeface="Calibri" panose="020F0502020204030204" pitchFamily="34" charset="0"/>
              </a:rPr>
              <a:t>Član</a:t>
            </a:r>
            <a:r>
              <a:rPr lang="en-US" b="1" dirty="0" smtClean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F9FD59"/>
                </a:solidFill>
                <a:latin typeface="Calibri" panose="020F0502020204030204" pitchFamily="34" charset="0"/>
              </a:rPr>
              <a:t>9</a:t>
            </a:r>
          </a:p>
          <a:p>
            <a:r>
              <a:rPr lang="en-US" dirty="0" err="1" smtClean="0">
                <a:latin typeface="Calibri" panose="020F0502020204030204" pitchFamily="34" charset="0"/>
              </a:rPr>
              <a:t>Fizičko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lice </a:t>
            </a:r>
            <a:r>
              <a:rPr lang="en-US" dirty="0" err="1">
                <a:latin typeface="Calibri" panose="020F0502020204030204" pitchFamily="34" charset="0"/>
              </a:rPr>
              <a:t>koje</a:t>
            </a:r>
            <a:r>
              <a:rPr lang="en-US" dirty="0">
                <a:latin typeface="Calibri" panose="020F0502020204030204" pitchFamily="34" charset="0"/>
              </a:rPr>
              <a:t> je </a:t>
            </a:r>
            <a:r>
              <a:rPr lang="en-US" dirty="0" err="1">
                <a:latin typeface="Calibri" panose="020F0502020204030204" pitchFamily="34" charset="0"/>
              </a:rPr>
              <a:t>stvorilo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autorsko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djelo</a:t>
            </a:r>
            <a:r>
              <a:rPr lang="en-US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US" b="1" dirty="0" smtClean="0">
              <a:solidFill>
                <a:srgbClr val="F9FD59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dirty="0" err="1" smtClean="0">
                <a:solidFill>
                  <a:srgbClr val="F9FD59"/>
                </a:solidFill>
                <a:latin typeface="Calibri" panose="020F0502020204030204" pitchFamily="34" charset="0"/>
              </a:rPr>
              <a:t>Pretpostavka</a:t>
            </a:r>
            <a:r>
              <a:rPr lang="en-US" b="1" dirty="0" smtClean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rgbClr val="F9FD59"/>
                </a:solidFill>
                <a:latin typeface="Calibri" panose="020F0502020204030204" pitchFamily="34" charset="0"/>
              </a:rPr>
              <a:t>autorstva</a:t>
            </a:r>
            <a:r>
              <a:rPr lang="en-US" b="1" dirty="0" smtClean="0">
                <a:solidFill>
                  <a:srgbClr val="F9FD59"/>
                </a:solidFill>
                <a:latin typeface="Calibri" panose="020F0502020204030204" pitchFamily="34" charset="0"/>
              </a:rPr>
              <a:t>, </a:t>
            </a:r>
            <a:r>
              <a:rPr lang="en-US" b="1" dirty="0" err="1" smtClean="0">
                <a:solidFill>
                  <a:srgbClr val="F9FD59"/>
                </a:solidFill>
                <a:latin typeface="Calibri" panose="020F0502020204030204" pitchFamily="34" charset="0"/>
              </a:rPr>
              <a:t>Član</a:t>
            </a:r>
            <a:r>
              <a:rPr lang="en-US" b="1" dirty="0" smtClean="0">
                <a:solidFill>
                  <a:srgbClr val="F9FD59"/>
                </a:solidFill>
                <a:latin typeface="Calibri" panose="020F0502020204030204" pitchFamily="34" charset="0"/>
              </a:rPr>
              <a:t> 10</a:t>
            </a:r>
          </a:p>
          <a:p>
            <a:r>
              <a:rPr lang="en-US" dirty="0" err="1" smtClean="0">
                <a:latin typeface="Calibri" panose="020F0502020204030204" pitchFamily="34" charset="0"/>
              </a:rPr>
              <a:t>Autorom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se </a:t>
            </a:r>
            <a:r>
              <a:rPr lang="en-US" dirty="0" err="1">
                <a:latin typeface="Calibri" panose="020F0502020204030204" pitchFamily="34" charset="0"/>
              </a:rPr>
              <a:t>smatra</a:t>
            </a:r>
            <a:r>
              <a:rPr lang="en-US" dirty="0">
                <a:latin typeface="Calibri" panose="020F0502020204030204" pitchFamily="34" charset="0"/>
              </a:rPr>
              <a:t> lice </a:t>
            </a:r>
            <a:r>
              <a:rPr lang="en-US" dirty="0" err="1">
                <a:latin typeface="Calibri" panose="020F0502020204030204" pitchFamily="34" charset="0"/>
              </a:rPr>
              <a:t>čije</a:t>
            </a:r>
            <a:r>
              <a:rPr lang="en-US" dirty="0">
                <a:latin typeface="Calibri" panose="020F0502020204030204" pitchFamily="34" charset="0"/>
              </a:rPr>
              <a:t> je </a:t>
            </a:r>
            <a:r>
              <a:rPr lang="en-US" dirty="0" err="1">
                <a:latin typeface="Calibri" panose="020F0502020204030204" pitchFamily="34" charset="0"/>
              </a:rPr>
              <a:t>ime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</a:rPr>
              <a:t>pseudonim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ili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znak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na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uobičajen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način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F9FD59"/>
                </a:solidFill>
                <a:latin typeface="Calibri" panose="020F0502020204030204" pitchFamily="34" charset="0"/>
              </a:rPr>
              <a:t>naznačen</a:t>
            </a:r>
            <a:r>
              <a:rPr lang="en-US" dirty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F9FD59"/>
                </a:solidFill>
                <a:latin typeface="Calibri" panose="020F0502020204030204" pitchFamily="34" charset="0"/>
              </a:rPr>
              <a:t>na</a:t>
            </a:r>
            <a:r>
              <a:rPr lang="en-US" dirty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F9FD59"/>
                </a:solidFill>
                <a:latin typeface="Calibri" panose="020F0502020204030204" pitchFamily="34" charset="0"/>
              </a:rPr>
              <a:t>djelu</a:t>
            </a:r>
            <a:r>
              <a:rPr lang="en-US" dirty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ili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naveden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prilikom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objavljivanja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djela</a:t>
            </a:r>
            <a:r>
              <a:rPr lang="en-US" dirty="0">
                <a:solidFill>
                  <a:srgbClr val="F9FD59"/>
                </a:solidFill>
                <a:latin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F9FD59"/>
                </a:solidFill>
                <a:latin typeface="Calibri" panose="020F0502020204030204" pitchFamily="34" charset="0"/>
              </a:rPr>
              <a:t>dok</a:t>
            </a:r>
            <a:r>
              <a:rPr lang="en-US" dirty="0">
                <a:solidFill>
                  <a:srgbClr val="F9FD59"/>
                </a:solidFill>
                <a:latin typeface="Calibri" panose="020F0502020204030204" pitchFamily="34" charset="0"/>
              </a:rPr>
              <a:t> se ne </a:t>
            </a:r>
            <a:r>
              <a:rPr lang="en-US" dirty="0" err="1">
                <a:solidFill>
                  <a:srgbClr val="F9FD59"/>
                </a:solidFill>
                <a:latin typeface="Calibri" panose="020F0502020204030204" pitchFamily="34" charset="0"/>
              </a:rPr>
              <a:t>dokaže</a:t>
            </a:r>
            <a:r>
              <a:rPr lang="en-US" dirty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F9FD59"/>
                </a:solidFill>
                <a:latin typeface="Calibri" panose="020F0502020204030204" pitchFamily="34" charset="0"/>
              </a:rPr>
              <a:t>suprotno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US" b="1" dirty="0" smtClean="0">
              <a:solidFill>
                <a:srgbClr val="F9FD59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dirty="0" err="1" smtClean="0">
                <a:solidFill>
                  <a:srgbClr val="F9FD59"/>
                </a:solidFill>
                <a:latin typeface="Calibri" panose="020F0502020204030204" pitchFamily="34" charset="0"/>
              </a:rPr>
              <a:t>Koautori</a:t>
            </a:r>
            <a:r>
              <a:rPr lang="en-US" b="1" dirty="0" smtClean="0">
                <a:solidFill>
                  <a:srgbClr val="F9FD59"/>
                </a:solidFill>
                <a:latin typeface="Calibri" panose="020F0502020204030204" pitchFamily="34" charset="0"/>
              </a:rPr>
              <a:t>, </a:t>
            </a:r>
            <a:r>
              <a:rPr lang="en-US" b="1" dirty="0" err="1" smtClean="0">
                <a:solidFill>
                  <a:srgbClr val="F9FD59"/>
                </a:solidFill>
                <a:latin typeface="Calibri" panose="020F0502020204030204" pitchFamily="34" charset="0"/>
              </a:rPr>
              <a:t>Član</a:t>
            </a:r>
            <a:r>
              <a:rPr lang="en-US" b="1" dirty="0" smtClean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F9FD59"/>
                </a:solidFill>
                <a:latin typeface="Calibri" panose="020F0502020204030204" pitchFamily="34" charset="0"/>
              </a:rPr>
              <a:t>11</a:t>
            </a:r>
          </a:p>
          <a:p>
            <a:r>
              <a:rPr lang="en-US" dirty="0" err="1">
                <a:latin typeface="Calibri" panose="020F0502020204030204" pitchFamily="34" charset="0"/>
              </a:rPr>
              <a:t>Ako</a:t>
            </a:r>
            <a:r>
              <a:rPr lang="en-US" dirty="0">
                <a:latin typeface="Calibri" panose="020F0502020204030204" pitchFamily="34" charset="0"/>
              </a:rPr>
              <a:t> je </a:t>
            </a:r>
            <a:r>
              <a:rPr lang="en-US" dirty="0" err="1">
                <a:latin typeface="Calibri" panose="020F0502020204030204" pitchFamily="34" charset="0"/>
              </a:rPr>
              <a:t>autorsko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F9FD59"/>
                </a:solidFill>
                <a:latin typeface="Calibri" panose="020F0502020204030204" pitchFamily="34" charset="0"/>
              </a:rPr>
              <a:t>djelo</a:t>
            </a:r>
            <a:r>
              <a:rPr lang="en-US" dirty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F9FD59"/>
                </a:solidFill>
                <a:latin typeface="Calibri" panose="020F0502020204030204" pitchFamily="34" charset="0"/>
              </a:rPr>
              <a:t>stvoreno</a:t>
            </a:r>
            <a:r>
              <a:rPr lang="en-US" dirty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F9FD59"/>
                </a:solidFill>
                <a:latin typeface="Calibri" panose="020F0502020204030204" pitchFamily="34" charset="0"/>
              </a:rPr>
              <a:t>zajedničkim</a:t>
            </a:r>
            <a:r>
              <a:rPr lang="en-US" dirty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F9FD59"/>
                </a:solidFill>
                <a:latin typeface="Calibri" panose="020F0502020204030204" pitchFamily="34" charset="0"/>
              </a:rPr>
              <a:t>stvaralačkim</a:t>
            </a:r>
            <a:r>
              <a:rPr lang="en-US" dirty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F9FD59"/>
                </a:solidFill>
                <a:latin typeface="Calibri" panose="020F0502020204030204" pitchFamily="34" charset="0"/>
              </a:rPr>
              <a:t>radom</a:t>
            </a:r>
            <a:r>
              <a:rPr lang="en-US" dirty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dva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ili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više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lica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i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čini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nedjeljivu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cjelinu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</a:rPr>
              <a:t>svi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koautori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imaju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na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djelu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zajedničko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autorsko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pravo</a:t>
            </a:r>
            <a:r>
              <a:rPr lang="en-US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err="1">
                <a:solidFill>
                  <a:srgbClr val="F9FD59"/>
                </a:solidFill>
                <a:latin typeface="Calibri" panose="020F0502020204030204" pitchFamily="34" charset="0"/>
              </a:rPr>
              <a:t>Autori</a:t>
            </a:r>
            <a:r>
              <a:rPr lang="en-US" b="1" dirty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F9FD59"/>
                </a:solidFill>
                <a:latin typeface="Calibri" panose="020F0502020204030204" pitchFamily="34" charset="0"/>
              </a:rPr>
              <a:t>spojenih</a:t>
            </a:r>
            <a:r>
              <a:rPr lang="en-US" b="1" dirty="0">
                <a:solidFill>
                  <a:srgbClr val="F9FD59"/>
                </a:solidFill>
                <a:latin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F9FD59"/>
                </a:solidFill>
                <a:latin typeface="Calibri" panose="020F0502020204030204" pitchFamily="34" charset="0"/>
              </a:rPr>
              <a:t>djela</a:t>
            </a:r>
            <a:r>
              <a:rPr lang="en-US" b="1" dirty="0">
                <a:solidFill>
                  <a:srgbClr val="F9FD59"/>
                </a:solidFill>
                <a:latin typeface="Calibri" panose="020F0502020204030204" pitchFamily="34" charset="0"/>
              </a:rPr>
              <a:t>, </a:t>
            </a:r>
            <a:r>
              <a:rPr lang="en-US" b="1" dirty="0" err="1">
                <a:solidFill>
                  <a:srgbClr val="F9FD59"/>
                </a:solidFill>
                <a:latin typeface="Calibri" panose="020F0502020204030204" pitchFamily="34" charset="0"/>
              </a:rPr>
              <a:t>Član</a:t>
            </a:r>
            <a:r>
              <a:rPr lang="en-US" b="1" dirty="0">
                <a:solidFill>
                  <a:srgbClr val="F9FD59"/>
                </a:solidFill>
                <a:latin typeface="Calibri" panose="020F0502020204030204" pitchFamily="34" charset="0"/>
              </a:rPr>
              <a:t> 12</a:t>
            </a:r>
          </a:p>
          <a:p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autora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spojiti</a:t>
            </a:r>
            <a:r>
              <a:rPr lang="en-US" dirty="0"/>
              <a:t> </a:t>
            </a:r>
            <a:r>
              <a:rPr lang="en-US" dirty="0" err="1"/>
              <a:t>svoja</a:t>
            </a:r>
            <a:r>
              <a:rPr lang="en-US" dirty="0"/>
              <a:t> </a:t>
            </a:r>
            <a:r>
              <a:rPr lang="en-US" dirty="0" err="1"/>
              <a:t>djela</a:t>
            </a:r>
            <a:r>
              <a:rPr lang="en-US" dirty="0"/>
              <a:t>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zajedničkog</a:t>
            </a:r>
            <a:r>
              <a:rPr lang="en-US" dirty="0"/>
              <a:t> </a:t>
            </a:r>
            <a:r>
              <a:rPr lang="en-US" dirty="0" err="1"/>
              <a:t>iskorišćavanja</a:t>
            </a:r>
            <a:r>
              <a:rPr lang="en-US" dirty="0"/>
              <a:t>.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8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377072"/>
            <a:ext cx="9905999" cy="62122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9FD59"/>
                </a:solidFill>
              </a:rPr>
              <a:t>MORALNA AUTORSKA PRAVA </a:t>
            </a:r>
          </a:p>
          <a:p>
            <a:r>
              <a:rPr lang="en-US" dirty="0" err="1" smtClean="0"/>
              <a:t>Prve</a:t>
            </a:r>
            <a:r>
              <a:rPr lang="en-US" dirty="0" smtClean="0"/>
              <a:t> </a:t>
            </a:r>
            <a:r>
              <a:rPr lang="en-US" dirty="0" err="1" smtClean="0"/>
              <a:t>objave</a:t>
            </a:r>
            <a:endParaRPr lang="en-US" dirty="0" smtClean="0"/>
          </a:p>
          <a:p>
            <a:r>
              <a:rPr lang="en-US" dirty="0" err="1" smtClean="0"/>
              <a:t>Autorstva</a:t>
            </a:r>
            <a:endParaRPr lang="en-US" dirty="0" smtClean="0"/>
          </a:p>
          <a:p>
            <a:r>
              <a:rPr lang="en-US" dirty="0" smtClean="0"/>
              <a:t>Po</a:t>
            </a:r>
            <a:r>
              <a:rPr lang="sr-Latn-ME" dirty="0" smtClean="0"/>
              <a:t>š</a:t>
            </a:r>
            <a:r>
              <a:rPr lang="en-US" dirty="0" err="1" smtClean="0"/>
              <a:t>tovanja</a:t>
            </a:r>
            <a:r>
              <a:rPr lang="en-US" dirty="0" smtClean="0"/>
              <a:t> </a:t>
            </a:r>
            <a:r>
              <a:rPr lang="en-US" dirty="0" err="1" smtClean="0"/>
              <a:t>djela</a:t>
            </a:r>
            <a:endParaRPr lang="sr-Latn-ME" dirty="0" smtClean="0"/>
          </a:p>
          <a:p>
            <a:r>
              <a:rPr lang="sr-Latn-ME" dirty="0" smtClean="0"/>
              <a:t>Pravo pokajanja – pisani </a:t>
            </a:r>
            <a:r>
              <a:rPr lang="en-US" b="1" dirty="0" err="1" smtClean="0">
                <a:solidFill>
                  <a:srgbClr val="F9FD59"/>
                </a:solidFill>
              </a:rPr>
              <a:t>opoz</a:t>
            </a:r>
            <a:r>
              <a:rPr lang="sr-Latn-ME" b="1" dirty="0" smtClean="0">
                <a:solidFill>
                  <a:srgbClr val="F9FD59"/>
                </a:solidFill>
              </a:rPr>
              <a:t>iv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 err="1" smtClean="0">
                <a:solidFill>
                  <a:srgbClr val="F9FD59"/>
                </a:solidFill>
              </a:rPr>
              <a:t>ustupljeno</a:t>
            </a:r>
            <a:r>
              <a:rPr lang="sr-Latn-ME" b="1" dirty="0" smtClean="0">
                <a:solidFill>
                  <a:srgbClr val="F9FD59"/>
                </a:solidFill>
              </a:rPr>
              <a:t>g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 err="1" smtClean="0">
                <a:solidFill>
                  <a:srgbClr val="F9FD59"/>
                </a:solidFill>
              </a:rPr>
              <a:t>imovinsko</a:t>
            </a:r>
            <a:r>
              <a:rPr lang="sr-Latn-ME" b="1" dirty="0" smtClean="0">
                <a:solidFill>
                  <a:srgbClr val="F9FD59"/>
                </a:solidFill>
              </a:rPr>
              <a:t>g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pravo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dirty="0" smtClean="0"/>
              <a:t>od </a:t>
            </a:r>
            <a:r>
              <a:rPr lang="en-US" dirty="0" err="1" smtClean="0"/>
              <a:t>sticaoca</a:t>
            </a:r>
            <a:r>
              <a:rPr lang="en-US" dirty="0" smtClean="0"/>
              <a:t>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 smtClean="0"/>
              <a:t>postoje</a:t>
            </a:r>
            <a:r>
              <a:rPr lang="en-US" dirty="0" smtClean="0"/>
              <a:t> </a:t>
            </a:r>
            <a:r>
              <a:rPr lang="en-US" dirty="0" err="1"/>
              <a:t>ozbiljni</a:t>
            </a:r>
            <a:r>
              <a:rPr lang="en-US" dirty="0"/>
              <a:t> </a:t>
            </a:r>
            <a:r>
              <a:rPr lang="en-US" dirty="0" err="1"/>
              <a:t>moralni</a:t>
            </a:r>
            <a:r>
              <a:rPr lang="en-US" dirty="0"/>
              <a:t> </a:t>
            </a:r>
            <a:r>
              <a:rPr lang="en-US" dirty="0" err="1"/>
              <a:t>razlozi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pod </a:t>
            </a:r>
            <a:r>
              <a:rPr lang="en-US" dirty="0" err="1"/>
              <a:t>uslovom</a:t>
            </a:r>
            <a:r>
              <a:rPr lang="en-US" dirty="0"/>
              <a:t> da </a:t>
            </a:r>
            <a:r>
              <a:rPr lang="en-US" dirty="0" err="1" smtClean="0"/>
              <a:t>naknadi</a:t>
            </a:r>
            <a:r>
              <a:rPr lang="en-US" dirty="0" smtClean="0"/>
              <a:t> </a:t>
            </a:r>
            <a:r>
              <a:rPr lang="en-US" dirty="0" err="1"/>
              <a:t>nastalu</a:t>
            </a:r>
            <a:r>
              <a:rPr lang="en-US" dirty="0"/>
              <a:t> </a:t>
            </a:r>
            <a:r>
              <a:rPr lang="en-US" dirty="0" err="1"/>
              <a:t>stvarnu</a:t>
            </a:r>
            <a:r>
              <a:rPr lang="en-US" dirty="0"/>
              <a:t> </a:t>
            </a:r>
            <a:r>
              <a:rPr lang="sr-Latn-ME" dirty="0" smtClean="0"/>
              <a:t>š</a:t>
            </a:r>
            <a:r>
              <a:rPr lang="en-US" dirty="0" err="1" smtClean="0"/>
              <a:t>tetu</a:t>
            </a:r>
            <a:r>
              <a:rPr lang="en-US" dirty="0"/>
              <a:t>.</a:t>
            </a:r>
            <a:endParaRPr lang="en-US" dirty="0" smtClean="0"/>
          </a:p>
          <a:p>
            <a:pPr marL="0" indent="0">
              <a:buNone/>
            </a:pPr>
            <a:endParaRPr lang="sr-Latn-ME" dirty="0" smtClean="0"/>
          </a:p>
          <a:p>
            <a:pPr marL="0" indent="0">
              <a:buNone/>
            </a:pPr>
            <a:r>
              <a:rPr lang="sr-Latn-ME" b="1" dirty="0" smtClean="0">
                <a:solidFill>
                  <a:srgbClr val="F9FD59"/>
                </a:solidFill>
              </a:rPr>
              <a:t>IMOVINSKA PRAVA</a:t>
            </a:r>
          </a:p>
          <a:p>
            <a:pPr marL="0" indent="0">
              <a:buNone/>
            </a:pPr>
            <a:r>
              <a:rPr lang="en-US" dirty="0" err="1" smtClean="0"/>
              <a:t>Autor</a:t>
            </a:r>
            <a:r>
              <a:rPr lang="en-US" dirty="0" smtClean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isključivo</a:t>
            </a:r>
            <a:r>
              <a:rPr lang="en-US" dirty="0"/>
              <a:t> </a:t>
            </a:r>
            <a:r>
              <a:rPr lang="en-US" b="1" dirty="0" err="1">
                <a:solidFill>
                  <a:srgbClr val="F9FD59"/>
                </a:solidFill>
              </a:rPr>
              <a:t>pravo</a:t>
            </a:r>
            <a:r>
              <a:rPr lang="en-US" b="1" dirty="0">
                <a:solidFill>
                  <a:srgbClr val="F9FD59"/>
                </a:solidFill>
              </a:rPr>
              <a:t> da </a:t>
            </a:r>
            <a:r>
              <a:rPr lang="en-US" b="1" dirty="0" err="1">
                <a:solidFill>
                  <a:srgbClr val="F9FD59"/>
                </a:solidFill>
              </a:rPr>
              <a:t>dozvoli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ili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zabrani</a:t>
            </a:r>
            <a:r>
              <a:rPr lang="en-US" dirty="0"/>
              <a:t>:</a:t>
            </a:r>
          </a:p>
          <a:p>
            <a:pPr marL="457200" indent="-457200">
              <a:buAutoNum type="arabicParenR"/>
            </a:pPr>
            <a:r>
              <a:rPr lang="en-US" b="1" dirty="0" err="1" smtClean="0">
                <a:solidFill>
                  <a:srgbClr val="F9FD59"/>
                </a:solidFill>
              </a:rPr>
              <a:t>pravo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umnožavanja</a:t>
            </a:r>
            <a:r>
              <a:rPr lang="en-US" b="1" dirty="0" smtClean="0">
                <a:solidFill>
                  <a:srgbClr val="F9FD59"/>
                </a:solidFill>
              </a:rPr>
              <a:t>;</a:t>
            </a:r>
            <a:r>
              <a:rPr lang="en-US" dirty="0" smtClean="0"/>
              <a:t> </a:t>
            </a:r>
            <a:r>
              <a:rPr lang="en-US" dirty="0"/>
              <a:t>2) </a:t>
            </a:r>
            <a:r>
              <a:rPr lang="en-US" b="1" dirty="0" err="1">
                <a:solidFill>
                  <a:srgbClr val="F9FD59"/>
                </a:solidFill>
              </a:rPr>
              <a:t>pravo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distribuiranja</a:t>
            </a:r>
            <a:r>
              <a:rPr lang="sr-Latn-ME" dirty="0" smtClean="0"/>
              <a:t>; </a:t>
            </a:r>
            <a:r>
              <a:rPr lang="pl-PL" dirty="0" smtClean="0"/>
              <a:t> </a:t>
            </a:r>
            <a:r>
              <a:rPr lang="pl-PL" dirty="0"/>
              <a:t>3) </a:t>
            </a:r>
            <a:r>
              <a:rPr lang="pl-PL" b="1" dirty="0">
                <a:solidFill>
                  <a:srgbClr val="F9FD59"/>
                </a:solidFill>
              </a:rPr>
              <a:t>pravo davanja u zakup</a:t>
            </a:r>
            <a:r>
              <a:rPr lang="pl-PL" dirty="0" smtClean="0"/>
              <a:t>;</a:t>
            </a:r>
            <a:r>
              <a:rPr lang="pt-BR" dirty="0" smtClean="0"/>
              <a:t>   </a:t>
            </a:r>
            <a:r>
              <a:rPr lang="pt-BR" dirty="0"/>
              <a:t>4) </a:t>
            </a:r>
            <a:r>
              <a:rPr lang="pt-BR" b="1" dirty="0">
                <a:solidFill>
                  <a:srgbClr val="F9FD59"/>
                </a:solidFill>
              </a:rPr>
              <a:t>pravo davanja na poslugu;</a:t>
            </a:r>
            <a:r>
              <a:rPr lang="en-US" dirty="0" smtClean="0"/>
              <a:t>   </a:t>
            </a:r>
            <a:r>
              <a:rPr lang="en-US" dirty="0"/>
              <a:t>5)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javnog</a:t>
            </a:r>
            <a:r>
              <a:rPr lang="en-US" dirty="0"/>
              <a:t> </a:t>
            </a:r>
            <a:r>
              <a:rPr lang="en-US" dirty="0" err="1"/>
              <a:t>izvođenja</a:t>
            </a:r>
            <a:r>
              <a:rPr lang="en-US" dirty="0" smtClean="0"/>
              <a:t>;</a:t>
            </a:r>
            <a:r>
              <a:rPr lang="nn-NO" dirty="0" smtClean="0"/>
              <a:t>   </a:t>
            </a:r>
            <a:r>
              <a:rPr lang="nn-NO" dirty="0"/>
              <a:t>6) pravo javnog saopštavanja sa fonograma ili videograma</a:t>
            </a:r>
            <a:r>
              <a:rPr lang="nn-NO" dirty="0" smtClean="0"/>
              <a:t>;</a:t>
            </a:r>
            <a:r>
              <a:rPr lang="en-US" dirty="0" smtClean="0"/>
              <a:t>   </a:t>
            </a:r>
            <a:r>
              <a:rPr lang="en-US" dirty="0"/>
              <a:t>7)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javnog</a:t>
            </a:r>
            <a:r>
              <a:rPr lang="en-US" dirty="0"/>
              <a:t> </a:t>
            </a:r>
            <a:r>
              <a:rPr lang="en-US" dirty="0" err="1"/>
              <a:t>prikazivanja</a:t>
            </a:r>
            <a:r>
              <a:rPr lang="en-US" dirty="0" smtClean="0"/>
              <a:t>;   </a:t>
            </a:r>
            <a:r>
              <a:rPr lang="en-US" dirty="0"/>
              <a:t>8)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emitovanja</a:t>
            </a:r>
            <a:r>
              <a:rPr lang="en-US" dirty="0" smtClean="0"/>
              <a:t>;   </a:t>
            </a:r>
            <a:r>
              <a:rPr lang="en-US" dirty="0"/>
              <a:t>9)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reemitovanja</a:t>
            </a:r>
            <a:r>
              <a:rPr lang="en-US" dirty="0" smtClean="0"/>
              <a:t>;   </a:t>
            </a:r>
            <a:r>
              <a:rPr lang="en-US" dirty="0"/>
              <a:t>10)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kablovske</a:t>
            </a:r>
            <a:r>
              <a:rPr lang="en-US" dirty="0"/>
              <a:t> </a:t>
            </a:r>
            <a:r>
              <a:rPr lang="en-US" dirty="0" err="1"/>
              <a:t>retransmisije</a:t>
            </a:r>
            <a:r>
              <a:rPr lang="en-US" dirty="0" smtClean="0"/>
              <a:t>;   </a:t>
            </a:r>
            <a:r>
              <a:rPr lang="en-US" dirty="0"/>
              <a:t>11)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javnog</a:t>
            </a:r>
            <a:r>
              <a:rPr lang="en-US" dirty="0"/>
              <a:t> </a:t>
            </a:r>
            <a:r>
              <a:rPr lang="en-US" dirty="0" err="1"/>
              <a:t>saopštavanja</a:t>
            </a:r>
            <a:r>
              <a:rPr lang="en-US" dirty="0"/>
              <a:t> </a:t>
            </a:r>
            <a:r>
              <a:rPr lang="en-US" dirty="0" err="1"/>
              <a:t>djela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emituje</a:t>
            </a:r>
            <a:r>
              <a:rPr lang="en-US" dirty="0" smtClean="0"/>
              <a:t>;</a:t>
            </a:r>
            <a:r>
              <a:rPr lang="pl-PL" dirty="0" smtClean="0"/>
              <a:t>   </a:t>
            </a:r>
            <a:r>
              <a:rPr lang="pl-PL" dirty="0"/>
              <a:t>12) pravo na drugo javno saopštavanje</a:t>
            </a:r>
            <a:r>
              <a:rPr lang="pl-PL" dirty="0" smtClean="0"/>
              <a:t>;</a:t>
            </a:r>
            <a:r>
              <a:rPr lang="en-US" dirty="0" smtClean="0"/>
              <a:t>   </a:t>
            </a:r>
            <a:r>
              <a:rPr lang="en-US" dirty="0"/>
              <a:t>13)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stavljanja</a:t>
            </a:r>
            <a:r>
              <a:rPr lang="en-US" dirty="0"/>
              <a:t> </a:t>
            </a:r>
            <a:r>
              <a:rPr lang="en-US" dirty="0" err="1"/>
              <a:t>djela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raspolaganje</a:t>
            </a:r>
            <a:r>
              <a:rPr lang="en-US" dirty="0"/>
              <a:t> </a:t>
            </a:r>
            <a:r>
              <a:rPr lang="en-US" dirty="0" err="1"/>
              <a:t>javnosti</a:t>
            </a:r>
            <a:r>
              <a:rPr lang="en-US" dirty="0" smtClean="0"/>
              <a:t>;</a:t>
            </a:r>
            <a:r>
              <a:rPr lang="pt-BR" dirty="0" smtClean="0"/>
              <a:t>   </a:t>
            </a:r>
            <a:r>
              <a:rPr lang="pt-BR" dirty="0"/>
              <a:t>14) pravo na preradu djela</a:t>
            </a:r>
            <a:r>
              <a:rPr lang="pt-BR" dirty="0" smtClean="0"/>
              <a:t>;</a:t>
            </a:r>
            <a:r>
              <a:rPr lang="en-US" dirty="0" smtClean="0"/>
              <a:t> 15</a:t>
            </a:r>
            <a:r>
              <a:rPr lang="en-US" dirty="0"/>
              <a:t>)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audiovizuelne</a:t>
            </a:r>
            <a:r>
              <a:rPr lang="en-US" dirty="0"/>
              <a:t> </a:t>
            </a:r>
            <a:r>
              <a:rPr lang="en-US" dirty="0" err="1"/>
              <a:t>adaptacije</a:t>
            </a:r>
            <a:r>
              <a:rPr lang="en-US" dirty="0" smtClean="0"/>
              <a:t>.</a:t>
            </a:r>
            <a:endParaRPr lang="sr-Latn-ME" dirty="0" smtClean="0"/>
          </a:p>
          <a:p>
            <a:pPr marL="0" indent="0">
              <a:buNone/>
            </a:pPr>
            <a:endParaRPr lang="sr-Latn-ME" dirty="0" smtClean="0"/>
          </a:p>
          <a:p>
            <a:pPr marL="0" indent="0">
              <a:buNone/>
            </a:pPr>
            <a:r>
              <a:rPr lang="sr-Latn-ME" b="1" dirty="0">
                <a:solidFill>
                  <a:srgbClr val="F9FD59"/>
                </a:solidFill>
              </a:rPr>
              <a:t>DRUGA PRAVA (</a:t>
            </a:r>
            <a:r>
              <a:rPr lang="sr-Latn-ME" dirty="0" smtClean="0"/>
              <a:t>pravo na pristup, slijeđenje + naknade itd. 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52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45097"/>
            <a:ext cx="9905999" cy="6429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sz="3200" b="1" dirty="0" smtClean="0">
                <a:solidFill>
                  <a:srgbClr val="F9FD59"/>
                </a:solidFill>
              </a:rPr>
              <a:t>Period zaštite - 70 godina od:</a:t>
            </a:r>
          </a:p>
          <a:p>
            <a:r>
              <a:rPr lang="sr-Latn-ME" sz="3200" dirty="0" smtClean="0"/>
              <a:t>smrti autora</a:t>
            </a:r>
          </a:p>
          <a:p>
            <a:r>
              <a:rPr lang="sr-Latn-ME" sz="3200" dirty="0" smtClean="0"/>
              <a:t>smrti posljednjeg koautora</a:t>
            </a:r>
          </a:p>
          <a:p>
            <a:r>
              <a:rPr lang="sr-Latn-ME" sz="3200" dirty="0" smtClean="0"/>
              <a:t>objavljivanja anonimnog/pseudonimnog djela</a:t>
            </a:r>
          </a:p>
          <a:p>
            <a:r>
              <a:rPr lang="sr-Latn-ME" sz="3200" dirty="0"/>
              <a:t>o</a:t>
            </a:r>
            <a:r>
              <a:rPr lang="sr-Latn-ME" sz="3200" dirty="0" smtClean="0"/>
              <a:t>bjavljivanja kolektivnog djela</a:t>
            </a:r>
          </a:p>
          <a:p>
            <a:r>
              <a:rPr lang="sr-Latn-ME" sz="3200" dirty="0"/>
              <a:t>n</a:t>
            </a:r>
            <a:r>
              <a:rPr lang="sr-Latn-ME" sz="3200" dirty="0" smtClean="0"/>
              <a:t>astanka za neobjavljeno djelo</a:t>
            </a:r>
          </a:p>
          <a:p>
            <a:r>
              <a:rPr lang="sr-Latn-ME" sz="3200" dirty="0"/>
              <a:t>z</a:t>
            </a:r>
            <a:r>
              <a:rPr lang="sr-Latn-ME" sz="3200" dirty="0" smtClean="0"/>
              <a:t>a djela u nastavcima rok teče posebno za svaki od elemenata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178080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301658"/>
            <a:ext cx="9905999" cy="6221690"/>
          </a:xfrm>
        </p:spPr>
        <p:txBody>
          <a:bodyPr/>
          <a:lstStyle/>
          <a:p>
            <a:pPr marL="0" indent="0">
              <a:buNone/>
            </a:pPr>
            <a:r>
              <a:rPr lang="sr-Latn-ME" b="1" dirty="0" smtClean="0">
                <a:solidFill>
                  <a:srgbClr val="F9FD59"/>
                </a:solidFill>
              </a:rPr>
              <a:t>RAČUNARSKI PROGRAMI (članovi 110-115) </a:t>
            </a:r>
          </a:p>
          <a:p>
            <a:r>
              <a:rPr lang="en-US" dirty="0" smtClean="0"/>
              <a:t>Ra</a:t>
            </a:r>
            <a:r>
              <a:rPr lang="sr-Latn-ME" dirty="0" smtClean="0"/>
              <a:t>čunarski </a:t>
            </a:r>
            <a:r>
              <a:rPr lang="en-US" dirty="0" err="1" smtClean="0"/>
              <a:t>programje</a:t>
            </a:r>
            <a:r>
              <a:rPr lang="en-US" dirty="0" smtClean="0"/>
              <a:t> </a:t>
            </a:r>
            <a:r>
              <a:rPr lang="sr-Latn-ME" dirty="0" smtClean="0"/>
              <a:t>je </a:t>
            </a:r>
            <a:r>
              <a:rPr lang="en-US" b="1" dirty="0" err="1" smtClean="0">
                <a:solidFill>
                  <a:srgbClr val="F9FD59"/>
                </a:solidFill>
              </a:rPr>
              <a:t>pisano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autorsko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djelo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 smtClean="0">
                <a:solidFill>
                  <a:srgbClr val="F9FD59"/>
                </a:solidFill>
              </a:rPr>
              <a:t>izra</a:t>
            </a:r>
            <a:r>
              <a:rPr lang="sr-Latn-ME" b="1" dirty="0" smtClean="0">
                <a:solidFill>
                  <a:srgbClr val="F9FD59"/>
                </a:solidFill>
              </a:rPr>
              <a:t>đ</a:t>
            </a:r>
            <a:r>
              <a:rPr lang="en-US" b="1" dirty="0" err="1" smtClean="0">
                <a:solidFill>
                  <a:srgbClr val="F9FD59"/>
                </a:solidFill>
              </a:rPr>
              <a:t>eno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>
                <a:solidFill>
                  <a:srgbClr val="F9FD59"/>
                </a:solidFill>
              </a:rPr>
              <a:t>u </a:t>
            </a:r>
            <a:r>
              <a:rPr lang="en-US" b="1" dirty="0" err="1">
                <a:solidFill>
                  <a:srgbClr val="F9FD59"/>
                </a:solidFill>
              </a:rPr>
              <a:t>svakom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obliku</a:t>
            </a:r>
            <a:r>
              <a:rPr lang="en-US" dirty="0"/>
              <a:t>, </a:t>
            </a:r>
            <a:r>
              <a:rPr lang="sr-Latn-ME" dirty="0" smtClean="0"/>
              <a:t>uključujući </a:t>
            </a:r>
            <a:r>
              <a:rPr lang="en-US" b="1" dirty="0" err="1" smtClean="0">
                <a:solidFill>
                  <a:srgbClr val="F9FD59"/>
                </a:solidFill>
              </a:rPr>
              <a:t>i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projektni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materijal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njegovu</a:t>
            </a:r>
            <a:r>
              <a:rPr lang="en-US" dirty="0"/>
              <a:t> </a:t>
            </a:r>
            <a:r>
              <a:rPr lang="en-US" dirty="0" err="1"/>
              <a:t>izradu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ispunjava</a:t>
            </a:r>
            <a:r>
              <a:rPr lang="en-US" dirty="0"/>
              <a:t> </a:t>
            </a:r>
            <a:r>
              <a:rPr lang="en-US" dirty="0" err="1"/>
              <a:t>uslove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sr-Latn-ME" dirty="0" smtClean="0"/>
              <a:t>člana</a:t>
            </a:r>
            <a:r>
              <a:rPr lang="en-US" dirty="0" smtClean="0"/>
              <a:t> </a:t>
            </a:r>
            <a:r>
              <a:rPr lang="en-US" dirty="0"/>
              <a:t>4 </a:t>
            </a:r>
            <a:r>
              <a:rPr lang="en-US" dirty="0" err="1"/>
              <a:t>stav</a:t>
            </a:r>
            <a:r>
              <a:rPr lang="en-US" dirty="0"/>
              <a:t> 1 </a:t>
            </a:r>
            <a:r>
              <a:rPr lang="en-US" dirty="0" err="1"/>
              <a:t>ovog</a:t>
            </a:r>
            <a:r>
              <a:rPr lang="en-US" dirty="0"/>
              <a:t> </a:t>
            </a:r>
            <a:r>
              <a:rPr lang="en-US" dirty="0" err="1"/>
              <a:t>zakona</a:t>
            </a:r>
            <a:r>
              <a:rPr lang="en-US" dirty="0"/>
              <a:t>.</a:t>
            </a:r>
          </a:p>
          <a:p>
            <a:r>
              <a:rPr lang="en-US" b="1" dirty="0" err="1">
                <a:solidFill>
                  <a:srgbClr val="F9FD59"/>
                </a:solidFill>
              </a:rPr>
              <a:t>Ideje</a:t>
            </a:r>
            <a:r>
              <a:rPr lang="en-US" b="1" dirty="0">
                <a:solidFill>
                  <a:srgbClr val="F9FD59"/>
                </a:solidFill>
              </a:rPr>
              <a:t>, </a:t>
            </a:r>
            <a:r>
              <a:rPr lang="en-US" b="1" dirty="0" err="1">
                <a:solidFill>
                  <a:srgbClr val="F9FD59"/>
                </a:solidFill>
              </a:rPr>
              <a:t>principi</a:t>
            </a:r>
            <a:r>
              <a:rPr lang="en-US" b="1" dirty="0">
                <a:solidFill>
                  <a:srgbClr val="F9FD59"/>
                </a:solidFill>
              </a:rPr>
              <a:t>, </a:t>
            </a:r>
            <a:r>
              <a:rPr lang="en-US" b="1" dirty="0" err="1">
                <a:solidFill>
                  <a:srgbClr val="F9FD59"/>
                </a:solidFill>
              </a:rPr>
              <a:t>postupci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metode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osnov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izradu</a:t>
            </a:r>
            <a:r>
              <a:rPr lang="en-US" dirty="0"/>
              <a:t> </a:t>
            </a:r>
            <a:r>
              <a:rPr lang="sr-Latn-ME" dirty="0" smtClean="0"/>
              <a:t>računarskog </a:t>
            </a:r>
            <a:r>
              <a:rPr lang="en-US" dirty="0" err="1" smtClean="0"/>
              <a:t>programa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njegov</a:t>
            </a:r>
            <a:r>
              <a:rPr lang="en-US" dirty="0"/>
              <a:t> </a:t>
            </a:r>
            <a:r>
              <a:rPr lang="en-US" dirty="0" err="1"/>
              <a:t>interfejs</a:t>
            </a:r>
            <a:r>
              <a:rPr lang="en-US" dirty="0"/>
              <a:t>, </a:t>
            </a:r>
            <a:r>
              <a:rPr lang="en-US" b="1" dirty="0" err="1">
                <a:solidFill>
                  <a:srgbClr val="F9FD59"/>
                </a:solidFill>
              </a:rPr>
              <a:t>nijesu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 smtClean="0">
                <a:solidFill>
                  <a:srgbClr val="F9FD59"/>
                </a:solidFill>
              </a:rPr>
              <a:t>obuhva</a:t>
            </a:r>
            <a:r>
              <a:rPr lang="sr-Latn-ME" b="1" dirty="0" smtClean="0">
                <a:solidFill>
                  <a:srgbClr val="F9FD59"/>
                </a:solidFill>
              </a:rPr>
              <a:t>ćeni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dirty="0" err="1"/>
              <a:t>autorsko</a:t>
            </a:r>
            <a:r>
              <a:rPr lang="en-US" dirty="0"/>
              <a:t> </a:t>
            </a:r>
            <a:r>
              <a:rPr lang="en-US" dirty="0" err="1"/>
              <a:t>pravnom</a:t>
            </a:r>
            <a:r>
              <a:rPr lang="en-US" dirty="0"/>
              <a:t> </a:t>
            </a:r>
            <a:r>
              <a:rPr lang="en-US" b="1" dirty="0" err="1" smtClean="0">
                <a:solidFill>
                  <a:srgbClr val="F9FD59"/>
                </a:solidFill>
              </a:rPr>
              <a:t>za</a:t>
            </a:r>
            <a:r>
              <a:rPr lang="sr-Latn-ME" b="1" dirty="0" smtClean="0">
                <a:solidFill>
                  <a:srgbClr val="F9FD59"/>
                </a:solidFill>
              </a:rPr>
              <a:t>š</a:t>
            </a:r>
            <a:r>
              <a:rPr lang="en-US" b="1" dirty="0" err="1" smtClean="0">
                <a:solidFill>
                  <a:srgbClr val="F9FD59"/>
                </a:solidFill>
              </a:rPr>
              <a:t>titom</a:t>
            </a:r>
            <a:r>
              <a:rPr lang="en-US" dirty="0"/>
              <a:t>, u </a:t>
            </a:r>
            <a:r>
              <a:rPr lang="en-US" dirty="0" err="1"/>
              <a:t>smislu</a:t>
            </a:r>
            <a:r>
              <a:rPr lang="en-US" dirty="0"/>
              <a:t> </a:t>
            </a:r>
            <a:r>
              <a:rPr lang="en-US" dirty="0" err="1"/>
              <a:t>ovog</a:t>
            </a:r>
            <a:r>
              <a:rPr lang="en-US" dirty="0"/>
              <a:t> </a:t>
            </a:r>
            <a:r>
              <a:rPr lang="en-US" dirty="0" err="1"/>
              <a:t>zakona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sr-Latn-ME" dirty="0" smtClean="0">
                <a:solidFill>
                  <a:srgbClr val="F9FD59"/>
                </a:solidFill>
              </a:rPr>
              <a:t>ISKLJUČIVO PRAVO AUTORA</a:t>
            </a:r>
            <a:r>
              <a:rPr lang="sr-Latn-ME" dirty="0" smtClean="0"/>
              <a:t>: s</a:t>
            </a:r>
            <a:r>
              <a:rPr lang="en-US" dirty="0" err="1" smtClean="0"/>
              <a:t>mještanje</a:t>
            </a:r>
            <a:r>
              <a:rPr lang="en-US" dirty="0"/>
              <a:t>, </a:t>
            </a:r>
            <a:r>
              <a:rPr lang="en-US" dirty="0" err="1"/>
              <a:t>prikazivanje</a:t>
            </a:r>
            <a:r>
              <a:rPr lang="en-US" dirty="0"/>
              <a:t>, </a:t>
            </a:r>
            <a:r>
              <a:rPr lang="en-US" dirty="0" err="1"/>
              <a:t>djelovanje</a:t>
            </a:r>
            <a:r>
              <a:rPr lang="en-US" dirty="0"/>
              <a:t>, </a:t>
            </a:r>
            <a:r>
              <a:rPr lang="en-US" dirty="0" err="1"/>
              <a:t>prenos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bilježenje</a:t>
            </a:r>
            <a:r>
              <a:rPr lang="en-US" dirty="0"/>
              <a:t> u </a:t>
            </a:r>
            <a:r>
              <a:rPr lang="en-US" dirty="0" err="1"/>
              <a:t>digitalnom</a:t>
            </a:r>
            <a:r>
              <a:rPr lang="en-US" dirty="0"/>
              <a:t> </a:t>
            </a:r>
            <a:r>
              <a:rPr lang="en-US" dirty="0" err="1" smtClean="0"/>
              <a:t>obliku</a:t>
            </a:r>
            <a:r>
              <a:rPr lang="sr-Latn-ME" dirty="0" smtClean="0"/>
              <a:t>; a </a:t>
            </a:r>
            <a:r>
              <a:rPr lang="sr-Latn-ME" b="1" dirty="0" smtClean="0">
                <a:solidFill>
                  <a:srgbClr val="F9FD59"/>
                </a:solidFill>
              </a:rPr>
              <a:t>nema pravo opoziva </a:t>
            </a:r>
            <a:r>
              <a:rPr lang="sr-Latn-ME" dirty="0" smtClean="0"/>
              <a:t>ustupljenog imovinskog prava</a:t>
            </a:r>
            <a:r>
              <a:rPr lang="en-US" dirty="0" smtClean="0"/>
              <a:t> </a:t>
            </a:r>
            <a:endParaRPr lang="sr-Latn-ME" dirty="0" smtClean="0"/>
          </a:p>
          <a:p>
            <a:pPr marL="0" indent="0">
              <a:buNone/>
            </a:pPr>
            <a:r>
              <a:rPr lang="sr-Latn-ME" dirty="0" smtClean="0"/>
              <a:t>Zakoniti </a:t>
            </a:r>
            <a:r>
              <a:rPr lang="sr-Latn-ME" dirty="0" smtClean="0">
                <a:solidFill>
                  <a:srgbClr val="F9FD59"/>
                </a:solidFill>
              </a:rPr>
              <a:t>KORISNIK </a:t>
            </a:r>
            <a:r>
              <a:rPr lang="sr-Latn-ME" b="1" dirty="0" smtClean="0">
                <a:solidFill>
                  <a:srgbClr val="F9FD59"/>
                </a:solidFill>
              </a:rPr>
              <a:t>ima pravo </a:t>
            </a:r>
            <a:r>
              <a:rPr lang="sr-Latn-ME" dirty="0" smtClean="0"/>
              <a:t>na </a:t>
            </a:r>
            <a:r>
              <a:rPr lang="sr-Latn-ME" b="1" dirty="0" smtClean="0">
                <a:solidFill>
                  <a:srgbClr val="F9FD59"/>
                </a:solidFill>
              </a:rPr>
              <a:t>rezervnu kopiju </a:t>
            </a:r>
            <a:r>
              <a:rPr lang="sr-Latn-ME" dirty="0" smtClean="0"/>
              <a:t>programa i praćenje, istraživanje i testiranje funkcionisanja; a </a:t>
            </a:r>
            <a:r>
              <a:rPr lang="sr-Latn-ME" b="1" dirty="0" smtClean="0">
                <a:solidFill>
                  <a:srgbClr val="F9FD59"/>
                </a:solidFill>
              </a:rPr>
              <a:t>nema pravo na umnožavanje</a:t>
            </a:r>
            <a:r>
              <a:rPr lang="sr-Latn-ME" b="1" dirty="0" smtClean="0"/>
              <a:t>.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57920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377072"/>
            <a:ext cx="9905999" cy="6212264"/>
          </a:xfrm>
        </p:spPr>
        <p:txBody>
          <a:bodyPr>
            <a:noAutofit/>
          </a:bodyPr>
          <a:lstStyle/>
          <a:p>
            <a:r>
              <a:rPr lang="sr-Latn-ME" sz="2100" b="1" dirty="0" smtClean="0">
                <a:solidFill>
                  <a:srgbClr val="F9FD59"/>
                </a:solidFill>
              </a:rPr>
              <a:t>DEKOMPILACIJA: </a:t>
            </a:r>
            <a:r>
              <a:rPr lang="en-US" sz="2100" b="1" dirty="0" err="1" smtClean="0">
                <a:solidFill>
                  <a:srgbClr val="F9FD59"/>
                </a:solidFill>
              </a:rPr>
              <a:t>Umnožavanje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koda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računarskog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programa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i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prevod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njegovog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dirty="0" err="1">
                <a:solidFill>
                  <a:srgbClr val="F9FD59"/>
                </a:solidFill>
              </a:rPr>
              <a:t>oblika</a:t>
            </a:r>
            <a:r>
              <a:rPr lang="en-US" sz="2100" dirty="0"/>
              <a:t> </a:t>
            </a:r>
            <a:r>
              <a:rPr lang="en-US" sz="2100" dirty="0" err="1"/>
              <a:t>može</a:t>
            </a:r>
            <a:r>
              <a:rPr lang="en-US" sz="2100" dirty="0"/>
              <a:t> se </a:t>
            </a:r>
            <a:r>
              <a:rPr lang="en-US" sz="2100" dirty="0" err="1"/>
              <a:t>vršiti</a:t>
            </a:r>
            <a:r>
              <a:rPr lang="en-US" sz="2100" dirty="0"/>
              <a:t> bez </a:t>
            </a:r>
            <a:r>
              <a:rPr lang="en-US" sz="2100" dirty="0" err="1"/>
              <a:t>sticanja</a:t>
            </a:r>
            <a:r>
              <a:rPr lang="en-US" sz="2100" dirty="0"/>
              <a:t> </a:t>
            </a:r>
            <a:r>
              <a:rPr lang="en-US" sz="2100" dirty="0" err="1"/>
              <a:t>odgovarajućeg</a:t>
            </a:r>
            <a:r>
              <a:rPr lang="en-US" sz="2100" dirty="0"/>
              <a:t> </a:t>
            </a:r>
            <a:r>
              <a:rPr lang="en-US" sz="2100" dirty="0" err="1"/>
              <a:t>imovinskog</a:t>
            </a:r>
            <a:r>
              <a:rPr lang="en-US" sz="2100" dirty="0"/>
              <a:t> </a:t>
            </a:r>
            <a:r>
              <a:rPr lang="en-US" sz="2100" dirty="0" err="1"/>
              <a:t>prava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b="1" dirty="0">
                <a:solidFill>
                  <a:srgbClr val="F9FD59"/>
                </a:solidFill>
              </a:rPr>
              <a:t>bez </a:t>
            </a:r>
            <a:r>
              <a:rPr lang="en-US" sz="2100" b="1" dirty="0" err="1">
                <a:solidFill>
                  <a:srgbClr val="F9FD59"/>
                </a:solidFill>
              </a:rPr>
              <a:t>plaćanja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naknade</a:t>
            </a:r>
            <a:r>
              <a:rPr lang="en-US" sz="2100" dirty="0"/>
              <a:t>, </a:t>
            </a:r>
            <a:r>
              <a:rPr lang="en-US" sz="2100" dirty="0" err="1"/>
              <a:t>ako</a:t>
            </a:r>
            <a:r>
              <a:rPr lang="en-US" sz="2100" dirty="0"/>
              <a:t> se </a:t>
            </a:r>
            <a:r>
              <a:rPr lang="en-US" sz="2100" dirty="0" err="1"/>
              <a:t>umnožavanje</a:t>
            </a:r>
            <a:r>
              <a:rPr lang="en-US" sz="2100" dirty="0"/>
              <a:t> </a:t>
            </a:r>
            <a:r>
              <a:rPr lang="en-US" sz="2100" dirty="0" err="1"/>
              <a:t>ili</a:t>
            </a:r>
            <a:r>
              <a:rPr lang="en-US" sz="2100" dirty="0"/>
              <a:t> </a:t>
            </a:r>
            <a:r>
              <a:rPr lang="en-US" sz="2100" dirty="0" err="1"/>
              <a:t>prevod</a:t>
            </a:r>
            <a:r>
              <a:rPr lang="en-US" sz="2100" dirty="0"/>
              <a:t> </a:t>
            </a:r>
            <a:r>
              <a:rPr lang="en-US" sz="2100" dirty="0" err="1"/>
              <a:t>vrši</a:t>
            </a:r>
            <a:r>
              <a:rPr lang="en-US" sz="2100" dirty="0"/>
              <a:t> </a:t>
            </a:r>
            <a:r>
              <a:rPr lang="en-US" sz="2100" dirty="0" err="1"/>
              <a:t>radi</a:t>
            </a:r>
            <a:r>
              <a:rPr lang="en-US" sz="2100" dirty="0"/>
              <a:t> </a:t>
            </a:r>
            <a:r>
              <a:rPr lang="en-US" sz="2100" dirty="0" err="1"/>
              <a:t>pribavljanja</a:t>
            </a:r>
            <a:r>
              <a:rPr lang="en-US" sz="2100" dirty="0"/>
              <a:t> </a:t>
            </a:r>
            <a:r>
              <a:rPr lang="en-US" sz="2100" dirty="0" err="1"/>
              <a:t>neophodnih</a:t>
            </a:r>
            <a:r>
              <a:rPr lang="en-US" sz="2100" dirty="0"/>
              <a:t> </a:t>
            </a:r>
            <a:r>
              <a:rPr lang="en-US" sz="2100" dirty="0" err="1"/>
              <a:t>podataka</a:t>
            </a:r>
            <a:r>
              <a:rPr lang="en-US" sz="2100" dirty="0"/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za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postizanje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interoperabilnosti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nezavisno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stvorenih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programa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sa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drugim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programima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ili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računarskom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opremom</a:t>
            </a:r>
            <a:r>
              <a:rPr lang="en-US" sz="2100" dirty="0"/>
              <a:t>, pod </a:t>
            </a:r>
            <a:r>
              <a:rPr lang="en-US" sz="2100" dirty="0" err="1"/>
              <a:t>uslovom</a:t>
            </a:r>
            <a:r>
              <a:rPr lang="en-US" sz="2100" dirty="0"/>
              <a:t> da:</a:t>
            </a:r>
          </a:p>
          <a:p>
            <a:pPr marL="0" indent="0">
              <a:buNone/>
            </a:pPr>
            <a:r>
              <a:rPr lang="en-US" sz="2100" dirty="0" smtClean="0"/>
              <a:t>1</a:t>
            </a:r>
            <a:r>
              <a:rPr lang="en-US" sz="2100" dirty="0"/>
              <a:t>) </a:t>
            </a:r>
            <a:r>
              <a:rPr lang="en-US" sz="2100" dirty="0" err="1"/>
              <a:t>umnožavanje</a:t>
            </a:r>
            <a:r>
              <a:rPr lang="en-US" sz="2100" dirty="0"/>
              <a:t> </a:t>
            </a:r>
            <a:r>
              <a:rPr lang="en-US" sz="2100" dirty="0" err="1"/>
              <a:t>ili</a:t>
            </a:r>
            <a:r>
              <a:rPr lang="en-US" sz="2100" dirty="0"/>
              <a:t> </a:t>
            </a:r>
            <a:r>
              <a:rPr lang="en-US" sz="2100" dirty="0" err="1"/>
              <a:t>prevod</a:t>
            </a:r>
            <a:r>
              <a:rPr lang="en-US" sz="2100" dirty="0"/>
              <a:t> </a:t>
            </a:r>
            <a:r>
              <a:rPr lang="en-US" sz="2100" dirty="0" err="1" smtClean="0"/>
              <a:t>izvrši</a:t>
            </a:r>
            <a:r>
              <a:rPr lang="sr-Latn-ME" sz="2100" dirty="0"/>
              <a:t> </a:t>
            </a:r>
            <a:r>
              <a:rPr lang="sr-Latn-ME" sz="2100" dirty="0" smtClean="0"/>
              <a:t>zakoniti korisnik;</a:t>
            </a:r>
            <a:r>
              <a:rPr lang="en-US" sz="2100" dirty="0" smtClean="0"/>
              <a:t> </a:t>
            </a:r>
            <a:endParaRPr lang="en-US" sz="2100" dirty="0"/>
          </a:p>
          <a:p>
            <a:pPr marL="0" indent="0">
              <a:buNone/>
            </a:pPr>
            <a:r>
              <a:rPr lang="en-US" sz="2100" dirty="0" smtClean="0"/>
              <a:t>2</a:t>
            </a:r>
            <a:r>
              <a:rPr lang="en-US" sz="2100" dirty="0"/>
              <a:t>) </a:t>
            </a:r>
            <a:r>
              <a:rPr lang="en-US" sz="2100" dirty="0" err="1"/>
              <a:t>podatak</a:t>
            </a:r>
            <a:r>
              <a:rPr lang="en-US" sz="2100" dirty="0"/>
              <a:t> </a:t>
            </a:r>
            <a:r>
              <a:rPr lang="en-US" sz="2100" dirty="0" err="1"/>
              <a:t>za</a:t>
            </a:r>
            <a:r>
              <a:rPr lang="en-US" sz="2100" dirty="0"/>
              <a:t> </a:t>
            </a:r>
            <a:r>
              <a:rPr lang="en-US" sz="2100" dirty="0" err="1"/>
              <a:t>postizanje</a:t>
            </a:r>
            <a:r>
              <a:rPr lang="en-US" sz="2100" dirty="0"/>
              <a:t> </a:t>
            </a:r>
            <a:r>
              <a:rPr lang="en-US" sz="2100" dirty="0" err="1"/>
              <a:t>interoperabilnosti</a:t>
            </a:r>
            <a:r>
              <a:rPr lang="en-US" sz="2100" dirty="0"/>
              <a:t> </a:t>
            </a:r>
            <a:r>
              <a:rPr lang="en-US" sz="2100" dirty="0" err="1"/>
              <a:t>nije</a:t>
            </a:r>
            <a:r>
              <a:rPr lang="en-US" sz="2100" dirty="0"/>
              <a:t> bio </a:t>
            </a:r>
            <a:r>
              <a:rPr lang="en-US" sz="2100" dirty="0" err="1" smtClean="0"/>
              <a:t>dostupan</a:t>
            </a:r>
            <a:r>
              <a:rPr lang="en-US" sz="2100" dirty="0" smtClean="0"/>
              <a:t> </a:t>
            </a:r>
            <a:r>
              <a:rPr lang="sr-Latn-ME" sz="2100" dirty="0" smtClean="0"/>
              <a:t>korisniku;</a:t>
            </a:r>
            <a:endParaRPr lang="en-US" sz="2100" dirty="0"/>
          </a:p>
          <a:p>
            <a:pPr marL="0" indent="0">
              <a:buNone/>
            </a:pPr>
            <a:r>
              <a:rPr lang="en-US" sz="2100" dirty="0" smtClean="0"/>
              <a:t>3</a:t>
            </a:r>
            <a:r>
              <a:rPr lang="en-US" sz="2100" dirty="0"/>
              <a:t>) </a:t>
            </a:r>
            <a:r>
              <a:rPr lang="en-US" sz="2100" dirty="0" err="1"/>
              <a:t>su</a:t>
            </a:r>
            <a:r>
              <a:rPr lang="en-US" sz="2100" dirty="0"/>
              <a:t> </a:t>
            </a:r>
            <a:r>
              <a:rPr lang="en-US" sz="2100" dirty="0" err="1" smtClean="0"/>
              <a:t>radnje</a:t>
            </a:r>
            <a:r>
              <a:rPr lang="en-US" sz="2100" dirty="0" smtClean="0"/>
              <a:t> </a:t>
            </a:r>
            <a:r>
              <a:rPr lang="en-US" sz="2100" dirty="0" err="1"/>
              <a:t>ograničene</a:t>
            </a:r>
            <a:r>
              <a:rPr lang="en-US" sz="2100" dirty="0"/>
              <a:t> </a:t>
            </a:r>
            <a:r>
              <a:rPr lang="en-US" sz="2100" dirty="0" err="1" smtClean="0"/>
              <a:t>na</a:t>
            </a:r>
            <a:r>
              <a:rPr lang="en-US" sz="2100" dirty="0" smtClean="0"/>
              <a:t> </a:t>
            </a:r>
            <a:r>
              <a:rPr lang="en-US" sz="2100" dirty="0" err="1"/>
              <a:t>djelove</a:t>
            </a:r>
            <a:r>
              <a:rPr lang="en-US" sz="2100" dirty="0"/>
              <a:t> </a:t>
            </a:r>
            <a:r>
              <a:rPr lang="en-US" sz="2100" dirty="0" err="1"/>
              <a:t>programa</a:t>
            </a:r>
            <a:r>
              <a:rPr lang="en-US" sz="2100" dirty="0"/>
              <a:t> </a:t>
            </a:r>
            <a:r>
              <a:rPr lang="en-US" sz="2100" dirty="0" err="1" smtClean="0"/>
              <a:t>za</a:t>
            </a:r>
            <a:r>
              <a:rPr lang="en-US" sz="2100" dirty="0" smtClean="0"/>
              <a:t> </a:t>
            </a:r>
            <a:r>
              <a:rPr lang="en-US" sz="2100" dirty="0" err="1"/>
              <a:t>postizanje</a:t>
            </a:r>
            <a:r>
              <a:rPr lang="en-US" sz="2100" dirty="0"/>
              <a:t> </a:t>
            </a:r>
            <a:r>
              <a:rPr lang="en-US" sz="2100" dirty="0" err="1"/>
              <a:t>interoperabilnosti</a:t>
            </a:r>
            <a:r>
              <a:rPr lang="en-US" sz="2100" dirty="0"/>
              <a:t>.</a:t>
            </a:r>
          </a:p>
          <a:p>
            <a:pPr marL="0" indent="0">
              <a:buNone/>
            </a:pPr>
            <a:r>
              <a:rPr lang="sr-Latn-ME" sz="2100" dirty="0" smtClean="0"/>
              <a:t>P</a:t>
            </a:r>
            <a:r>
              <a:rPr lang="en-US" sz="2100" dirty="0" err="1" smtClean="0"/>
              <a:t>odaci</a:t>
            </a:r>
            <a:r>
              <a:rPr lang="en-US" sz="2100" dirty="0" smtClean="0"/>
              <a:t> </a:t>
            </a:r>
            <a:r>
              <a:rPr lang="sr-Latn-ME" sz="2100" dirty="0" smtClean="0"/>
              <a:t>iz dekompilacije </a:t>
            </a:r>
            <a:r>
              <a:rPr lang="en-US" sz="2100" b="1" dirty="0" smtClean="0">
                <a:solidFill>
                  <a:srgbClr val="F9FD59"/>
                </a:solidFill>
              </a:rPr>
              <a:t>ne </a:t>
            </a:r>
            <a:r>
              <a:rPr lang="en-US" sz="2100" b="1" dirty="0" err="1">
                <a:solidFill>
                  <a:srgbClr val="F9FD59"/>
                </a:solidFill>
              </a:rPr>
              <a:t>smiju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smtClean="0">
                <a:solidFill>
                  <a:srgbClr val="F9FD59"/>
                </a:solidFill>
              </a:rPr>
              <a:t>se</a:t>
            </a:r>
            <a:r>
              <a:rPr lang="sr-Latn-ME" sz="2100" b="1" dirty="0" smtClean="0">
                <a:solidFill>
                  <a:srgbClr val="F9FD59"/>
                </a:solidFill>
              </a:rPr>
              <a:t> </a:t>
            </a:r>
            <a:r>
              <a:rPr lang="en-US" sz="2100" b="1" dirty="0" err="1" smtClean="0">
                <a:solidFill>
                  <a:srgbClr val="F9FD59"/>
                </a:solidFill>
              </a:rPr>
              <a:t>koristiti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sr-Latn-ME" sz="2100" b="1" dirty="0" smtClean="0">
                <a:solidFill>
                  <a:srgbClr val="F9FD59"/>
                </a:solidFill>
              </a:rPr>
              <a:t>u </a:t>
            </a:r>
            <a:r>
              <a:rPr lang="en-US" sz="2100" b="1" dirty="0" err="1" smtClean="0">
                <a:solidFill>
                  <a:srgbClr val="F9FD59"/>
                </a:solidFill>
              </a:rPr>
              <a:t>svrhe</a:t>
            </a:r>
            <a:r>
              <a:rPr lang="sr-Latn-ME" sz="2100" b="1" dirty="0">
                <a:solidFill>
                  <a:srgbClr val="F9FD59"/>
                </a:solidFill>
              </a:rPr>
              <a:t> </a:t>
            </a:r>
            <a:r>
              <a:rPr lang="sr-Latn-ME" sz="2100" dirty="0" smtClean="0"/>
              <a:t>van </a:t>
            </a:r>
            <a:r>
              <a:rPr lang="en-US" sz="2100" dirty="0" err="1" smtClean="0"/>
              <a:t>interoperabilnost</a:t>
            </a:r>
            <a:r>
              <a:rPr lang="sr-Latn-ME" sz="2100" dirty="0" smtClean="0"/>
              <a:t>i; </a:t>
            </a:r>
            <a:r>
              <a:rPr lang="en-US" sz="2100" dirty="0" err="1" smtClean="0"/>
              <a:t>saopštavati</a:t>
            </a:r>
            <a:r>
              <a:rPr lang="en-US" sz="2100" dirty="0" smtClean="0"/>
              <a:t> </a:t>
            </a:r>
            <a:r>
              <a:rPr lang="en-US" sz="2100" dirty="0" err="1"/>
              <a:t>drugim</a:t>
            </a:r>
            <a:r>
              <a:rPr lang="en-US" sz="2100" dirty="0"/>
              <a:t> </a:t>
            </a:r>
            <a:r>
              <a:rPr lang="en-US" sz="2100" dirty="0" err="1"/>
              <a:t>licima</a:t>
            </a:r>
            <a:r>
              <a:rPr lang="en-US" sz="2100" dirty="0"/>
              <a:t>, </a:t>
            </a:r>
            <a:r>
              <a:rPr lang="en-US" sz="2100" dirty="0" err="1"/>
              <a:t>osim</a:t>
            </a:r>
            <a:r>
              <a:rPr lang="en-US" sz="2100" dirty="0"/>
              <a:t> </a:t>
            </a:r>
            <a:r>
              <a:rPr lang="en-US" sz="2100" dirty="0" err="1" smtClean="0"/>
              <a:t>za</a:t>
            </a:r>
            <a:r>
              <a:rPr lang="en-US" sz="2100" dirty="0" smtClean="0"/>
              <a:t> </a:t>
            </a:r>
            <a:r>
              <a:rPr lang="en-US" sz="2100" dirty="0" err="1"/>
              <a:t>postizanje</a:t>
            </a:r>
            <a:r>
              <a:rPr lang="en-US" sz="2100" dirty="0"/>
              <a:t> </a:t>
            </a:r>
            <a:r>
              <a:rPr lang="en-US" sz="2100" dirty="0" err="1" smtClean="0"/>
              <a:t>interoperabilnosti</a:t>
            </a:r>
            <a:r>
              <a:rPr lang="en-US" sz="2100" dirty="0" smtClean="0"/>
              <a:t>; </a:t>
            </a:r>
            <a:r>
              <a:rPr lang="en-US" sz="2100" b="1" dirty="0" err="1" smtClean="0">
                <a:solidFill>
                  <a:srgbClr val="F9FD59"/>
                </a:solidFill>
              </a:rPr>
              <a:t>koristiti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en-US" sz="2100" b="1" dirty="0" err="1" smtClean="0">
                <a:solidFill>
                  <a:srgbClr val="F9FD59"/>
                </a:solidFill>
              </a:rPr>
              <a:t>za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en-US" sz="2100" b="1" dirty="0" err="1" smtClean="0">
                <a:solidFill>
                  <a:srgbClr val="F9FD59"/>
                </a:solidFill>
              </a:rPr>
              <a:t>razvoj</a:t>
            </a:r>
            <a:r>
              <a:rPr lang="en-US" sz="2100" b="1" dirty="0" smtClean="0">
                <a:solidFill>
                  <a:srgbClr val="F9FD59"/>
                </a:solidFill>
              </a:rPr>
              <a:t>, </a:t>
            </a:r>
            <a:r>
              <a:rPr lang="en-US" sz="2100" b="1" dirty="0" err="1" smtClean="0">
                <a:solidFill>
                  <a:srgbClr val="F9FD59"/>
                </a:solidFill>
              </a:rPr>
              <a:t>produkciju</a:t>
            </a:r>
            <a:r>
              <a:rPr lang="en-US" sz="2100" b="1" dirty="0" smtClean="0">
                <a:solidFill>
                  <a:srgbClr val="F9FD59"/>
                </a:solidFill>
              </a:rPr>
              <a:t>, </a:t>
            </a:r>
            <a:r>
              <a:rPr lang="en-US" sz="2100" b="1" dirty="0" err="1" smtClean="0">
                <a:solidFill>
                  <a:srgbClr val="F9FD59"/>
                </a:solidFill>
              </a:rPr>
              <a:t>plasman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en-US" sz="2100" b="1" dirty="0" err="1" smtClean="0">
                <a:solidFill>
                  <a:srgbClr val="F9FD59"/>
                </a:solidFill>
              </a:rPr>
              <a:t>drugog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en-US" sz="2100" b="1" dirty="0" err="1" smtClean="0">
                <a:solidFill>
                  <a:srgbClr val="F9FD59"/>
                </a:solidFill>
              </a:rPr>
              <a:t>računarskog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en-US" sz="2100" b="1" dirty="0" err="1" smtClean="0">
                <a:solidFill>
                  <a:srgbClr val="F9FD59"/>
                </a:solidFill>
              </a:rPr>
              <a:t>programa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en-US" sz="2100" b="1" dirty="0" err="1" smtClean="0">
                <a:solidFill>
                  <a:srgbClr val="F9FD59"/>
                </a:solidFill>
              </a:rPr>
              <a:t>koji</a:t>
            </a:r>
            <a:r>
              <a:rPr lang="en-US" sz="2100" b="1" dirty="0" smtClean="0">
                <a:solidFill>
                  <a:srgbClr val="F9FD59"/>
                </a:solidFill>
              </a:rPr>
              <a:t> je </a:t>
            </a:r>
            <a:r>
              <a:rPr lang="en-US" sz="2100" b="1" dirty="0" err="1" smtClean="0">
                <a:solidFill>
                  <a:srgbClr val="F9FD59"/>
                </a:solidFill>
              </a:rPr>
              <a:t>bitno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en-US" sz="2100" b="1" dirty="0" err="1" smtClean="0">
                <a:solidFill>
                  <a:srgbClr val="F9FD59"/>
                </a:solidFill>
              </a:rPr>
              <a:t>sličan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en-US" sz="2100" b="1" dirty="0" err="1" smtClean="0">
                <a:solidFill>
                  <a:srgbClr val="F9FD59"/>
                </a:solidFill>
              </a:rPr>
              <a:t>računarskom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en-US" sz="2100" b="1" dirty="0" err="1" smtClean="0">
                <a:solidFill>
                  <a:srgbClr val="F9FD59"/>
                </a:solidFill>
              </a:rPr>
              <a:t>programu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sr-Latn-ME" sz="2100" dirty="0" smtClean="0"/>
              <a:t>.</a:t>
            </a:r>
            <a:endParaRPr lang="en-US" sz="2100" dirty="0"/>
          </a:p>
          <a:p>
            <a:endParaRPr lang="sr-Latn-ME" sz="2100" dirty="0" smtClean="0"/>
          </a:p>
          <a:p>
            <a:r>
              <a:rPr lang="sr-Latn-ME" sz="2100" dirty="0" smtClean="0"/>
              <a:t>Program izrađen </a:t>
            </a:r>
            <a:r>
              <a:rPr lang="sr-Latn-ME" sz="2100" b="1" dirty="0" smtClean="0">
                <a:solidFill>
                  <a:srgbClr val="F9FD59"/>
                </a:solidFill>
              </a:rPr>
              <a:t>u </a:t>
            </a:r>
            <a:r>
              <a:rPr lang="en-US" sz="2100" b="1" dirty="0" err="1" smtClean="0">
                <a:solidFill>
                  <a:srgbClr val="F9FD59"/>
                </a:solidFill>
              </a:rPr>
              <a:t>radnom</a:t>
            </a:r>
            <a:r>
              <a:rPr lang="en-US" sz="2100" b="1" dirty="0" smtClean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odnosu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ili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na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osnovu</a:t>
            </a:r>
            <a:r>
              <a:rPr lang="en-US" sz="2100" b="1" dirty="0">
                <a:solidFill>
                  <a:srgbClr val="F9FD59"/>
                </a:solidFill>
              </a:rPr>
              <a:t> </a:t>
            </a:r>
            <a:r>
              <a:rPr lang="en-US" sz="2100" b="1" dirty="0" err="1">
                <a:solidFill>
                  <a:srgbClr val="F9FD59"/>
                </a:solidFill>
              </a:rPr>
              <a:t>ugovora</a:t>
            </a:r>
            <a:r>
              <a:rPr lang="en-US" sz="2100" b="1" dirty="0">
                <a:solidFill>
                  <a:srgbClr val="F9FD59"/>
                </a:solidFill>
              </a:rPr>
              <a:t> o </a:t>
            </a:r>
            <a:r>
              <a:rPr lang="en-US" sz="2100" b="1" dirty="0" err="1" smtClean="0">
                <a:solidFill>
                  <a:srgbClr val="F9FD59"/>
                </a:solidFill>
              </a:rPr>
              <a:t>djelu</a:t>
            </a:r>
            <a:r>
              <a:rPr lang="sr-Latn-ME" sz="2100" b="1" dirty="0" smtClean="0">
                <a:solidFill>
                  <a:srgbClr val="F9FD59"/>
                </a:solidFill>
              </a:rPr>
              <a:t> </a:t>
            </a:r>
            <a:r>
              <a:rPr lang="sr-Latn-ME" sz="2100" dirty="0" smtClean="0"/>
              <a:t>pripada poslodavcu/naručiocu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1880813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395926"/>
            <a:ext cx="9905999" cy="62499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9FD59"/>
                </a:solidFill>
              </a:rPr>
              <a:t>POSEBNA (SUI GENERIS) PRAVA </a:t>
            </a:r>
            <a:r>
              <a:rPr lang="sr-Latn-ME" b="1" dirty="0" smtClean="0">
                <a:solidFill>
                  <a:srgbClr val="F9FD59"/>
                </a:solidFill>
              </a:rPr>
              <a:t>PROIZVOĐAČA </a:t>
            </a:r>
            <a:r>
              <a:rPr lang="en-US" b="1" dirty="0" smtClean="0">
                <a:solidFill>
                  <a:srgbClr val="F9FD59"/>
                </a:solidFill>
              </a:rPr>
              <a:t>BAZA PODATAKA</a:t>
            </a:r>
            <a:r>
              <a:rPr lang="sr-Latn-ME" b="1" dirty="0" smtClean="0">
                <a:solidFill>
                  <a:srgbClr val="F9FD59"/>
                </a:solidFill>
              </a:rPr>
              <a:t> (članovi 139-145b)</a:t>
            </a:r>
            <a:endParaRPr lang="en-US" b="1" dirty="0">
              <a:solidFill>
                <a:srgbClr val="F9FD59"/>
              </a:solidFill>
            </a:endParaRPr>
          </a:p>
          <a:p>
            <a:pPr marL="0" indent="0">
              <a:buNone/>
            </a:pPr>
            <a:r>
              <a:rPr lang="en-US" dirty="0" err="1"/>
              <a:t>Proizvođač</a:t>
            </a:r>
            <a:r>
              <a:rPr lang="en-US" dirty="0"/>
              <a:t> </a:t>
            </a:r>
            <a:r>
              <a:rPr lang="en-US" dirty="0" err="1"/>
              <a:t>baze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dokaže</a:t>
            </a:r>
            <a:r>
              <a:rPr lang="en-US" dirty="0"/>
              <a:t> da je </a:t>
            </a:r>
            <a:r>
              <a:rPr lang="en-US" dirty="0" err="1"/>
              <a:t>izvršio</a:t>
            </a:r>
            <a:r>
              <a:rPr lang="en-US" dirty="0"/>
              <a:t> </a:t>
            </a:r>
            <a:r>
              <a:rPr lang="en-US" dirty="0" err="1"/>
              <a:t>znatno</a:t>
            </a:r>
            <a:r>
              <a:rPr lang="en-US" dirty="0"/>
              <a:t> </a:t>
            </a:r>
            <a:r>
              <a:rPr lang="en-US" dirty="0" err="1"/>
              <a:t>kvalitativno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/​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kvantitativno</a:t>
            </a:r>
            <a:r>
              <a:rPr lang="en-US" dirty="0"/>
              <a:t> </a:t>
            </a:r>
            <a:r>
              <a:rPr lang="en-US" dirty="0" err="1"/>
              <a:t>ulaganje</a:t>
            </a:r>
            <a:r>
              <a:rPr lang="en-US" dirty="0"/>
              <a:t> u </a:t>
            </a:r>
            <a:r>
              <a:rPr lang="en-US" dirty="0" err="1"/>
              <a:t>pribavljanje</a:t>
            </a:r>
            <a:r>
              <a:rPr lang="en-US" dirty="0"/>
              <a:t>, </a:t>
            </a:r>
            <a:r>
              <a:rPr lang="en-US" dirty="0" err="1"/>
              <a:t>provjeru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predstavljanje</a:t>
            </a:r>
            <a:r>
              <a:rPr lang="en-US" dirty="0"/>
              <a:t> </a:t>
            </a:r>
            <a:r>
              <a:rPr lang="en-US" dirty="0" err="1"/>
              <a:t>sadržaja</a:t>
            </a:r>
            <a:r>
              <a:rPr lang="en-US" dirty="0"/>
              <a:t> </a:t>
            </a:r>
            <a:r>
              <a:rPr lang="en-US" dirty="0" err="1"/>
              <a:t>baze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, </a:t>
            </a:r>
            <a:r>
              <a:rPr lang="en-US" dirty="0" err="1">
                <a:solidFill>
                  <a:srgbClr val="F9FD59"/>
                </a:solidFill>
              </a:rPr>
              <a:t>ima</a:t>
            </a:r>
            <a:r>
              <a:rPr lang="en-US" dirty="0">
                <a:solidFill>
                  <a:srgbClr val="F9FD59"/>
                </a:solidFill>
              </a:rPr>
              <a:t> </a:t>
            </a:r>
            <a:r>
              <a:rPr lang="en-US" dirty="0" err="1">
                <a:solidFill>
                  <a:srgbClr val="F9FD59"/>
                </a:solidFill>
              </a:rPr>
              <a:t>pravo</a:t>
            </a:r>
            <a:r>
              <a:rPr lang="en-US" dirty="0">
                <a:solidFill>
                  <a:srgbClr val="F9FD59"/>
                </a:solidFill>
              </a:rPr>
              <a:t> da </a:t>
            </a:r>
            <a:r>
              <a:rPr lang="en-US" b="1" dirty="0" err="1">
                <a:solidFill>
                  <a:srgbClr val="F9FD59"/>
                </a:solidFill>
              </a:rPr>
              <a:t>zabrani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izvlačenje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</a:t>
            </a:r>
            <a:r>
              <a:rPr lang="en-US" b="1" dirty="0">
                <a:solidFill>
                  <a:srgbClr val="F9FD59"/>
                </a:solidFill>
              </a:rPr>
              <a:t>/​</a:t>
            </a:r>
            <a:r>
              <a:rPr lang="en-US" b="1" dirty="0" err="1">
                <a:solidFill>
                  <a:srgbClr val="F9FD59"/>
                </a:solidFill>
              </a:rPr>
              <a:t>ili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ponovno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korišćenje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dirty="0" err="1">
                <a:solidFill>
                  <a:srgbClr val="F9FD59"/>
                </a:solidFill>
              </a:rPr>
              <a:t>sadržaja</a:t>
            </a:r>
            <a:r>
              <a:rPr lang="en-US" dirty="0">
                <a:solidFill>
                  <a:srgbClr val="F9FD59"/>
                </a:solidFill>
              </a:rPr>
              <a:t> </a:t>
            </a:r>
            <a:r>
              <a:rPr lang="en-US" dirty="0" err="1" smtClean="0">
                <a:solidFill>
                  <a:srgbClr val="F9FD59"/>
                </a:solidFill>
              </a:rPr>
              <a:t>baze</a:t>
            </a:r>
            <a:r>
              <a:rPr lang="en-US" dirty="0" smtClean="0">
                <a:solidFill>
                  <a:srgbClr val="F9FD59"/>
                </a:solidFill>
              </a:rPr>
              <a:t> </a:t>
            </a:r>
            <a:r>
              <a:rPr lang="en-US" dirty="0" err="1">
                <a:solidFill>
                  <a:srgbClr val="F9FD59"/>
                </a:solidFill>
              </a:rPr>
              <a:t>podataka</a:t>
            </a:r>
            <a:r>
              <a:rPr lang="en-US" dirty="0">
                <a:solidFill>
                  <a:srgbClr val="F9FD59"/>
                </a:solidFill>
              </a:rPr>
              <a:t> </a:t>
            </a:r>
            <a:r>
              <a:rPr lang="en-US" dirty="0"/>
              <a:t>u </a:t>
            </a:r>
            <a:r>
              <a:rPr lang="en-US" dirty="0" err="1"/>
              <a:t>cjelini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njegovog</a:t>
            </a:r>
            <a:r>
              <a:rPr lang="en-US" dirty="0"/>
              <a:t> </a:t>
            </a:r>
            <a:r>
              <a:rPr lang="en-US" dirty="0" err="1"/>
              <a:t>kvalitativno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/​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kvantitativno</a:t>
            </a:r>
            <a:r>
              <a:rPr lang="en-US" dirty="0"/>
              <a:t> </a:t>
            </a:r>
            <a:r>
              <a:rPr lang="en-US" dirty="0" err="1"/>
              <a:t>bitnog</a:t>
            </a:r>
            <a:r>
              <a:rPr lang="en-US" dirty="0"/>
              <a:t> </a:t>
            </a:r>
            <a:r>
              <a:rPr lang="en-US" dirty="0" err="1"/>
              <a:t>dijela</a:t>
            </a:r>
            <a:r>
              <a:rPr lang="en-US" dirty="0" smtClean="0"/>
              <a:t>.</a:t>
            </a:r>
            <a:endParaRPr lang="sr-Latn-ME" dirty="0" smtClean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r>
              <a:rPr lang="en-US" dirty="0" err="1"/>
              <a:t>Posebno</a:t>
            </a:r>
            <a:r>
              <a:rPr lang="en-US" dirty="0"/>
              <a:t> </a:t>
            </a:r>
            <a:r>
              <a:rPr lang="en-US" dirty="0" err="1" smtClean="0"/>
              <a:t>pravo</a:t>
            </a:r>
            <a:r>
              <a:rPr lang="en-US" dirty="0" smtClean="0"/>
              <a:t> </a:t>
            </a:r>
            <a:r>
              <a:rPr lang="en-US" dirty="0" err="1"/>
              <a:t>može</a:t>
            </a:r>
            <a:r>
              <a:rPr lang="en-US" dirty="0"/>
              <a:t> se </a:t>
            </a:r>
            <a:r>
              <a:rPr lang="en-US" dirty="0" err="1"/>
              <a:t>prenositi</a:t>
            </a:r>
            <a:r>
              <a:rPr lang="en-US" dirty="0"/>
              <a:t>, </a:t>
            </a:r>
            <a:r>
              <a:rPr lang="en-US" dirty="0" err="1"/>
              <a:t>ustupati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priznavati</a:t>
            </a:r>
            <a:r>
              <a:rPr lang="en-US" dirty="0"/>
              <a:t> </a:t>
            </a:r>
            <a:r>
              <a:rPr lang="en-US" b="1" dirty="0" err="1">
                <a:solidFill>
                  <a:srgbClr val="F9FD59"/>
                </a:solidFill>
              </a:rPr>
              <a:t>ugovorom</a:t>
            </a:r>
            <a:r>
              <a:rPr lang="en-US" b="1" dirty="0">
                <a:solidFill>
                  <a:srgbClr val="F9FD59"/>
                </a:solidFill>
              </a:rPr>
              <a:t> o </a:t>
            </a:r>
            <a:r>
              <a:rPr lang="en-US" b="1" dirty="0" err="1">
                <a:solidFill>
                  <a:srgbClr val="F9FD59"/>
                </a:solidFill>
              </a:rPr>
              <a:t>licenci</a:t>
            </a:r>
            <a:r>
              <a:rPr lang="en-US" dirty="0" smtClean="0"/>
              <a:t>.</a:t>
            </a:r>
            <a:endParaRPr lang="sr-Latn-ME" dirty="0" smtClean="0"/>
          </a:p>
          <a:p>
            <a:pPr marL="0" indent="0">
              <a:buNone/>
            </a:pPr>
            <a:endParaRPr lang="sr-Latn-ME" dirty="0" smtClean="0"/>
          </a:p>
          <a:p>
            <a:pPr marL="0" indent="0">
              <a:buNone/>
            </a:pPr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baza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</a:t>
            </a:r>
            <a:r>
              <a:rPr lang="en-US" dirty="0" err="1"/>
              <a:t>stvorena</a:t>
            </a:r>
            <a:r>
              <a:rPr lang="en-US" dirty="0"/>
              <a:t> u </a:t>
            </a:r>
            <a:r>
              <a:rPr lang="en-US" dirty="0" err="1"/>
              <a:t>radnom</a:t>
            </a:r>
            <a:r>
              <a:rPr lang="en-US" dirty="0"/>
              <a:t>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ugovora</a:t>
            </a:r>
            <a:r>
              <a:rPr lang="en-US" dirty="0"/>
              <a:t> o </a:t>
            </a:r>
            <a:r>
              <a:rPr lang="en-US" dirty="0" err="1"/>
              <a:t>djelu</a:t>
            </a:r>
            <a:r>
              <a:rPr lang="en-US" dirty="0"/>
              <a:t>, </a:t>
            </a:r>
            <a:r>
              <a:rPr lang="en-US" dirty="0" err="1"/>
              <a:t>smatra</a:t>
            </a:r>
            <a:r>
              <a:rPr lang="en-US" dirty="0"/>
              <a:t> se 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sva</a:t>
            </a:r>
            <a:r>
              <a:rPr lang="en-US" dirty="0"/>
              <a:t> </a:t>
            </a:r>
            <a:r>
              <a:rPr lang="en-US" dirty="0" err="1"/>
              <a:t>imovinska</a:t>
            </a:r>
            <a:r>
              <a:rPr lang="en-US" dirty="0"/>
              <a:t> </a:t>
            </a:r>
            <a:r>
              <a:rPr lang="en-US" dirty="0" err="1"/>
              <a:t>prava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toj</a:t>
            </a:r>
            <a:r>
              <a:rPr lang="en-US" dirty="0"/>
              <a:t> </a:t>
            </a:r>
            <a:r>
              <a:rPr lang="en-US" dirty="0" err="1"/>
              <a:t>bazi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</a:t>
            </a:r>
            <a:r>
              <a:rPr lang="en-US" b="1" dirty="0" err="1">
                <a:solidFill>
                  <a:srgbClr val="F9FD59"/>
                </a:solidFill>
              </a:rPr>
              <a:t>isključivo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neograničeno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ustupljena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poslodavcu</a:t>
            </a:r>
            <a:r>
              <a:rPr lang="en-US" b="1" dirty="0">
                <a:solidFill>
                  <a:srgbClr val="F9FD59"/>
                </a:solidFill>
              </a:rPr>
              <a:t>, </a:t>
            </a:r>
            <a:r>
              <a:rPr lang="en-US" b="1" dirty="0" err="1">
                <a:solidFill>
                  <a:srgbClr val="F9FD59"/>
                </a:solidFill>
              </a:rPr>
              <a:t>odnosno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naručiocu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ugovorom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drugačije</a:t>
            </a:r>
            <a:r>
              <a:rPr lang="en-US" dirty="0"/>
              <a:t> </a:t>
            </a:r>
            <a:r>
              <a:rPr lang="en-US" dirty="0" err="1"/>
              <a:t>određeno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7629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88536"/>
            <a:ext cx="9905999" cy="6523349"/>
          </a:xfrm>
        </p:spPr>
        <p:txBody>
          <a:bodyPr>
            <a:normAutofit/>
          </a:bodyPr>
          <a:lstStyle/>
          <a:p>
            <a:r>
              <a:rPr lang="pl-PL" dirty="0"/>
              <a:t>Prvom prodajom primjerka baze </a:t>
            </a:r>
            <a:r>
              <a:rPr lang="pl-PL" dirty="0" smtClean="0"/>
              <a:t>podataka</a:t>
            </a:r>
            <a:r>
              <a:rPr lang="en-US" dirty="0" smtClean="0"/>
              <a:t> u CG/EU</a:t>
            </a:r>
            <a:r>
              <a:rPr lang="sr-Latn-ME" dirty="0" smtClean="0"/>
              <a:t> iscrpljuje se pravo na kontrolu preprodaje</a:t>
            </a:r>
          </a:p>
          <a:p>
            <a:r>
              <a:rPr lang="en-US" b="1" dirty="0" err="1">
                <a:solidFill>
                  <a:srgbClr val="F9FD59"/>
                </a:solidFill>
              </a:rPr>
              <a:t>Zabranjeno</a:t>
            </a:r>
            <a:r>
              <a:rPr lang="en-US" b="1" dirty="0">
                <a:solidFill>
                  <a:srgbClr val="F9FD59"/>
                </a:solidFill>
              </a:rPr>
              <a:t> je </a:t>
            </a:r>
            <a:r>
              <a:rPr lang="en-US" b="1" dirty="0" err="1">
                <a:solidFill>
                  <a:srgbClr val="F9FD59"/>
                </a:solidFill>
              </a:rPr>
              <a:t>proizvođaču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baze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dirty="0" err="1"/>
              <a:t>podataka</a:t>
            </a:r>
            <a:r>
              <a:rPr lang="en-US" dirty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raspolaganj</a:t>
            </a:r>
            <a:r>
              <a:rPr lang="sr-Latn-ME" dirty="0" smtClean="0"/>
              <a:t>u</a:t>
            </a:r>
            <a:r>
              <a:rPr lang="en-US" dirty="0" smtClean="0"/>
              <a:t> </a:t>
            </a:r>
            <a:r>
              <a:rPr lang="en-US" dirty="0" err="1"/>
              <a:t>javnosti</a:t>
            </a:r>
            <a:r>
              <a:rPr lang="en-US" dirty="0"/>
              <a:t> </a:t>
            </a:r>
            <a:r>
              <a:rPr lang="en-US" b="1" dirty="0">
                <a:solidFill>
                  <a:srgbClr val="F9FD59"/>
                </a:solidFill>
              </a:rPr>
              <a:t>da </a:t>
            </a:r>
            <a:r>
              <a:rPr lang="en-US" b="1" dirty="0" err="1">
                <a:solidFill>
                  <a:srgbClr val="F9FD59"/>
                </a:solidFill>
              </a:rPr>
              <a:t>sprječava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korisnika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smtClean="0">
                <a:solidFill>
                  <a:srgbClr val="F9FD59"/>
                </a:solidFill>
              </a:rPr>
              <a:t>da </a:t>
            </a:r>
            <a:r>
              <a:rPr lang="en-US" b="1" dirty="0" err="1">
                <a:solidFill>
                  <a:srgbClr val="F9FD59"/>
                </a:solidFill>
              </a:rPr>
              <a:t>izvlači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</a:t>
            </a:r>
            <a:r>
              <a:rPr lang="en-US" b="1" dirty="0">
                <a:solidFill>
                  <a:srgbClr val="F9FD59"/>
                </a:solidFill>
              </a:rPr>
              <a:t>/​</a:t>
            </a:r>
            <a:r>
              <a:rPr lang="en-US" b="1" dirty="0" err="1">
                <a:solidFill>
                  <a:srgbClr val="F9FD59"/>
                </a:solidFill>
              </a:rPr>
              <a:t>ili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ponovo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koristi</a:t>
            </a:r>
            <a:r>
              <a:rPr lang="en-US" dirty="0"/>
              <a:t> </a:t>
            </a:r>
            <a:r>
              <a:rPr lang="en-US" dirty="0" err="1"/>
              <a:t>kvalitativno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kvantitativno</a:t>
            </a:r>
            <a:r>
              <a:rPr lang="en-US" dirty="0"/>
              <a:t> </a:t>
            </a:r>
            <a:r>
              <a:rPr lang="en-US" b="1" dirty="0" err="1">
                <a:solidFill>
                  <a:srgbClr val="F9FD59"/>
                </a:solidFill>
              </a:rPr>
              <a:t>nebitne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 smtClean="0">
                <a:solidFill>
                  <a:srgbClr val="F9FD59"/>
                </a:solidFill>
              </a:rPr>
              <a:t>djelove</a:t>
            </a:r>
            <a:r>
              <a:rPr lang="en-US" dirty="0" smtClean="0"/>
              <a:t>.</a:t>
            </a:r>
            <a:r>
              <a:rPr lang="sr-Latn-ME" dirty="0" smtClean="0"/>
              <a:t> </a:t>
            </a:r>
            <a:r>
              <a:rPr lang="sr-Latn-ME" b="1" dirty="0" smtClean="0">
                <a:solidFill>
                  <a:srgbClr val="F9FD59"/>
                </a:solidFill>
              </a:rPr>
              <a:t>Bitne može </a:t>
            </a:r>
            <a:r>
              <a:rPr lang="sr-Latn-ME" dirty="0" smtClean="0"/>
              <a:t>u privatne, nastavne, bezbjedonosne ili pravosudne svrhe. </a:t>
            </a:r>
            <a:endParaRPr lang="en-US" dirty="0"/>
          </a:p>
          <a:p>
            <a:r>
              <a:rPr lang="en-US" b="1" dirty="0" err="1">
                <a:solidFill>
                  <a:srgbClr val="F9FD59"/>
                </a:solidFill>
              </a:rPr>
              <a:t>Zabranjeno</a:t>
            </a:r>
            <a:r>
              <a:rPr lang="en-US" b="1" dirty="0">
                <a:solidFill>
                  <a:srgbClr val="F9FD59"/>
                </a:solidFill>
              </a:rPr>
              <a:t> je </a:t>
            </a:r>
            <a:r>
              <a:rPr lang="en-US" b="1" dirty="0" err="1">
                <a:solidFill>
                  <a:srgbClr val="F9FD59"/>
                </a:solidFill>
              </a:rPr>
              <a:t>zakonitom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korisniku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dirty="0" err="1"/>
              <a:t>baze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raspolaganj</a:t>
            </a:r>
            <a:r>
              <a:rPr lang="sr-Latn-ME" dirty="0" smtClean="0"/>
              <a:t>u</a:t>
            </a:r>
            <a:r>
              <a:rPr lang="en-US" dirty="0" smtClean="0"/>
              <a:t> </a:t>
            </a:r>
            <a:r>
              <a:rPr lang="en-US" dirty="0" err="1"/>
              <a:t>javnosti</a:t>
            </a:r>
            <a:r>
              <a:rPr lang="en-US" dirty="0"/>
              <a:t> </a:t>
            </a:r>
            <a:r>
              <a:rPr lang="en-US" dirty="0" smtClean="0"/>
              <a:t>da </a:t>
            </a:r>
            <a:r>
              <a:rPr lang="en-US" dirty="0" err="1"/>
              <a:t>vrši</a:t>
            </a:r>
            <a:r>
              <a:rPr lang="en-US" dirty="0"/>
              <a:t> </a:t>
            </a:r>
            <a:r>
              <a:rPr lang="en-US" dirty="0" err="1"/>
              <a:t>radnje</a:t>
            </a:r>
            <a:r>
              <a:rPr lang="en-US" dirty="0"/>
              <a:t> </a:t>
            </a:r>
            <a:r>
              <a:rPr lang="en-US" dirty="0" smtClean="0"/>
              <a:t>u </a:t>
            </a:r>
            <a:r>
              <a:rPr lang="en-US" dirty="0" err="1"/>
              <a:t>suprotnosti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uobičajenim</a:t>
            </a:r>
            <a:r>
              <a:rPr lang="en-US" dirty="0"/>
              <a:t> </a:t>
            </a:r>
            <a:r>
              <a:rPr lang="en-US" dirty="0" err="1"/>
              <a:t>iskorišćavanjem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kojima</a:t>
            </a:r>
            <a:r>
              <a:rPr lang="en-US" dirty="0"/>
              <a:t> se </a:t>
            </a:r>
            <a:r>
              <a:rPr lang="en-US" dirty="0" err="1"/>
              <a:t>nanosi</a:t>
            </a:r>
            <a:r>
              <a:rPr lang="en-US" dirty="0"/>
              <a:t> </a:t>
            </a:r>
            <a:r>
              <a:rPr lang="en-US" dirty="0" err="1"/>
              <a:t>nerazumna</a:t>
            </a:r>
            <a:r>
              <a:rPr lang="en-US" dirty="0"/>
              <a:t> </a:t>
            </a:r>
            <a:r>
              <a:rPr lang="en-US" dirty="0" err="1" smtClean="0"/>
              <a:t>šteta</a:t>
            </a:r>
            <a:r>
              <a:rPr lang="sr-Latn-ME" dirty="0" smtClean="0"/>
              <a:t>, te </a:t>
            </a:r>
            <a:r>
              <a:rPr lang="en-US" dirty="0" err="1" smtClean="0"/>
              <a:t>vrši</a:t>
            </a:r>
            <a:r>
              <a:rPr lang="en-US" dirty="0" smtClean="0"/>
              <a:t> </a:t>
            </a:r>
            <a:r>
              <a:rPr lang="en-US" dirty="0" err="1"/>
              <a:t>povredu</a:t>
            </a:r>
            <a:r>
              <a:rPr lang="en-US" dirty="0"/>
              <a:t> </a:t>
            </a:r>
            <a:r>
              <a:rPr lang="en-US" dirty="0" err="1"/>
              <a:t>autorskih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srodnih</a:t>
            </a:r>
            <a:r>
              <a:rPr lang="en-US" dirty="0"/>
              <a:t> </a:t>
            </a:r>
            <a:r>
              <a:rPr lang="en-US" dirty="0" err="1"/>
              <a:t>prava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djelu</a:t>
            </a:r>
            <a:r>
              <a:rPr lang="en-US" dirty="0"/>
              <a:t> </a:t>
            </a:r>
            <a:r>
              <a:rPr lang="en-US" dirty="0" err="1" smtClean="0"/>
              <a:t>baze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sr-Latn-ME" dirty="0" smtClean="0">
                <a:solidFill>
                  <a:srgbClr val="F9FD59"/>
                </a:solidFill>
              </a:rPr>
              <a:t>TRAJANJE ZAŠTITE</a:t>
            </a:r>
            <a:r>
              <a:rPr lang="sr-Latn-ME" dirty="0" smtClean="0"/>
              <a:t>: 15 godina (do 1 januara sljedeće godine)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2794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9"/>
            <a:ext cx="9905998" cy="57868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9FD59"/>
                </a:solidFill>
              </a:rPr>
              <a:t>ZAKON</a:t>
            </a:r>
            <a:r>
              <a:rPr lang="sr-Latn-ME" b="1" dirty="0" smtClean="0">
                <a:solidFill>
                  <a:srgbClr val="F9FD59"/>
                </a:solidFill>
              </a:rPr>
              <a:t> </a:t>
            </a:r>
            <a:r>
              <a:rPr lang="en-US" b="1" dirty="0" smtClean="0">
                <a:solidFill>
                  <a:srgbClr val="F9FD59"/>
                </a:solidFill>
              </a:rPr>
              <a:t>O </a:t>
            </a:r>
            <a:r>
              <a:rPr lang="en-US" b="1" dirty="0">
                <a:solidFill>
                  <a:srgbClr val="F9FD59"/>
                </a:solidFill>
              </a:rPr>
              <a:t>PATENTIMA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102936"/>
            <a:ext cx="9905999" cy="46882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b="1" dirty="0" smtClean="0">
                <a:solidFill>
                  <a:srgbClr val="F9FD59"/>
                </a:solidFill>
              </a:rPr>
              <a:t>PATENTABILNOST, Član 5</a:t>
            </a:r>
          </a:p>
          <a:p>
            <a:pPr marL="0" indent="0">
              <a:buNone/>
            </a:pPr>
            <a:r>
              <a:rPr lang="en-US" dirty="0" smtClean="0"/>
              <a:t>Patent </a:t>
            </a:r>
            <a:r>
              <a:rPr lang="en-US" dirty="0"/>
              <a:t>je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priznaje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svaki</a:t>
            </a:r>
            <a:r>
              <a:rPr lang="en-US" dirty="0"/>
              <a:t> </a:t>
            </a:r>
            <a:r>
              <a:rPr lang="en-US" dirty="0" err="1"/>
              <a:t>pronalazak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oblasti</a:t>
            </a:r>
            <a:r>
              <a:rPr lang="en-US" dirty="0"/>
              <a:t> </a:t>
            </a:r>
            <a:r>
              <a:rPr lang="en-US" dirty="0" err="1"/>
              <a:t>tehnike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:</a:t>
            </a:r>
          </a:p>
          <a:p>
            <a:r>
              <a:rPr lang="en-US" dirty="0"/>
              <a:t>   1) je </a:t>
            </a:r>
            <a:r>
              <a:rPr lang="en-US" dirty="0" err="1"/>
              <a:t>nov</a:t>
            </a:r>
            <a:r>
              <a:rPr lang="en-US" dirty="0"/>
              <a:t>;</a:t>
            </a:r>
          </a:p>
          <a:p>
            <a:r>
              <a:rPr lang="it-IT" dirty="0"/>
              <a:t>   2) ima inventivni nivo, i</a:t>
            </a:r>
          </a:p>
          <a:p>
            <a:r>
              <a:rPr lang="en-US" dirty="0"/>
              <a:t>   3) je </a:t>
            </a:r>
            <a:r>
              <a:rPr lang="en-US" dirty="0" err="1"/>
              <a:t>industrijski</a:t>
            </a:r>
            <a:r>
              <a:rPr lang="en-US" dirty="0"/>
              <a:t> </a:t>
            </a:r>
            <a:r>
              <a:rPr lang="en-US" dirty="0" err="1"/>
              <a:t>primjenjiv</a:t>
            </a:r>
            <a:r>
              <a:rPr lang="en-US" dirty="0" smtClean="0"/>
              <a:t>.</a:t>
            </a:r>
            <a:endParaRPr lang="sr-Latn-ME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360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414779"/>
            <a:ext cx="9905999" cy="59106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F9FD59"/>
                </a:solidFill>
              </a:rPr>
              <a:t>Novost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 smtClean="0">
                <a:solidFill>
                  <a:srgbClr val="F9FD59"/>
                </a:solidFill>
              </a:rPr>
              <a:t>pronalaska</a:t>
            </a:r>
            <a:r>
              <a:rPr lang="sr-Latn-ME" b="1" dirty="0" smtClean="0">
                <a:solidFill>
                  <a:srgbClr val="F9FD59"/>
                </a:solidFill>
              </a:rPr>
              <a:t>, </a:t>
            </a:r>
            <a:r>
              <a:rPr lang="en-US" b="1" dirty="0" err="1" smtClean="0">
                <a:solidFill>
                  <a:srgbClr val="F9FD59"/>
                </a:solidFill>
              </a:rPr>
              <a:t>Član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>
                <a:solidFill>
                  <a:srgbClr val="F9FD59"/>
                </a:solidFill>
              </a:rPr>
              <a:t>8</a:t>
            </a:r>
          </a:p>
          <a:p>
            <a:pPr marL="0" indent="0">
              <a:buNone/>
            </a:pPr>
            <a:r>
              <a:rPr lang="pl-PL" dirty="0"/>
              <a:t>(1) Pronalazak je nov ako </a:t>
            </a:r>
            <a:r>
              <a:rPr lang="pl-PL" b="1" dirty="0">
                <a:solidFill>
                  <a:srgbClr val="F9FD59"/>
                </a:solidFill>
              </a:rPr>
              <a:t>nije sadržan u stanju tehnike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en-US" dirty="0"/>
              <a:t>(2) </a:t>
            </a:r>
            <a:r>
              <a:rPr lang="en-US" dirty="0" err="1"/>
              <a:t>Stanje</a:t>
            </a:r>
            <a:r>
              <a:rPr lang="en-US" dirty="0"/>
              <a:t> </a:t>
            </a:r>
            <a:r>
              <a:rPr lang="en-US" dirty="0" err="1"/>
              <a:t>tehnike</a:t>
            </a:r>
            <a:r>
              <a:rPr lang="en-US" dirty="0"/>
              <a:t>, u </a:t>
            </a:r>
            <a:r>
              <a:rPr lang="en-US" dirty="0" err="1"/>
              <a:t>smislu</a:t>
            </a:r>
            <a:r>
              <a:rPr lang="en-US" dirty="0"/>
              <a:t> </a:t>
            </a:r>
            <a:r>
              <a:rPr lang="en-US" dirty="0" err="1"/>
              <a:t>ovog</a:t>
            </a:r>
            <a:r>
              <a:rPr lang="en-US" dirty="0"/>
              <a:t> </a:t>
            </a:r>
            <a:r>
              <a:rPr lang="en-US" dirty="0" err="1"/>
              <a:t>zakona</a:t>
            </a:r>
            <a:r>
              <a:rPr lang="en-US" dirty="0"/>
              <a:t>, </a:t>
            </a:r>
            <a:r>
              <a:rPr lang="en-US" dirty="0" err="1"/>
              <a:t>čini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1) </a:t>
            </a:r>
            <a:r>
              <a:rPr lang="en-US" b="1" dirty="0" err="1">
                <a:solidFill>
                  <a:srgbClr val="F9FD59"/>
                </a:solidFill>
              </a:rPr>
              <a:t>sve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što</a:t>
            </a:r>
            <a:r>
              <a:rPr lang="en-US" b="1" dirty="0">
                <a:solidFill>
                  <a:srgbClr val="F9FD59"/>
                </a:solidFill>
              </a:rPr>
              <a:t> je </a:t>
            </a:r>
            <a:r>
              <a:rPr lang="en-US" b="1" dirty="0" err="1">
                <a:solidFill>
                  <a:srgbClr val="F9FD59"/>
                </a:solidFill>
              </a:rPr>
              <a:t>dostupno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javnosti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dirty="0" err="1"/>
              <a:t>prije</a:t>
            </a:r>
            <a:r>
              <a:rPr lang="en-US" dirty="0"/>
              <a:t> </a:t>
            </a:r>
            <a:r>
              <a:rPr lang="en-US" dirty="0" err="1"/>
              <a:t>datuma</a:t>
            </a:r>
            <a:r>
              <a:rPr lang="en-US" dirty="0"/>
              <a:t> </a:t>
            </a:r>
            <a:r>
              <a:rPr lang="en-US" dirty="0" err="1"/>
              <a:t>podnošenja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 </a:t>
            </a:r>
            <a:r>
              <a:rPr lang="en-US" dirty="0" err="1"/>
              <a:t>patenta</a:t>
            </a:r>
            <a:r>
              <a:rPr lang="en-US" dirty="0"/>
              <a:t>, </a:t>
            </a:r>
            <a:r>
              <a:rPr lang="en-US" dirty="0" err="1"/>
              <a:t>pisanim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usmenim</a:t>
            </a:r>
            <a:r>
              <a:rPr lang="en-US" dirty="0"/>
              <a:t> </a:t>
            </a:r>
            <a:r>
              <a:rPr lang="en-US" dirty="0" err="1"/>
              <a:t>opisom</a:t>
            </a:r>
            <a:r>
              <a:rPr lang="en-US" dirty="0"/>
              <a:t>, </a:t>
            </a:r>
            <a:r>
              <a:rPr lang="en-US" dirty="0" err="1"/>
              <a:t>upotrebom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, </a:t>
            </a:r>
            <a:r>
              <a:rPr lang="en-US" dirty="0" err="1"/>
              <a:t>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2) </a:t>
            </a:r>
            <a:r>
              <a:rPr lang="en-US" b="1" dirty="0" err="1">
                <a:solidFill>
                  <a:srgbClr val="F9FD59"/>
                </a:solidFill>
              </a:rPr>
              <a:t>sadržaj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svih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prijava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pronalazaka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koje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imaju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dejstvo</a:t>
            </a:r>
            <a:r>
              <a:rPr lang="en-US" b="1" dirty="0">
                <a:solidFill>
                  <a:srgbClr val="F9FD59"/>
                </a:solidFill>
              </a:rPr>
              <a:t> u </a:t>
            </a:r>
            <a:r>
              <a:rPr lang="en-US" b="1" dirty="0" err="1">
                <a:solidFill>
                  <a:srgbClr val="F9FD59"/>
                </a:solidFill>
              </a:rPr>
              <a:t>Crnoj</a:t>
            </a:r>
            <a:r>
              <a:rPr lang="en-US" b="1" dirty="0">
                <a:solidFill>
                  <a:srgbClr val="F9FD59"/>
                </a:solidFill>
              </a:rPr>
              <a:t> Gori</a:t>
            </a:r>
            <a:r>
              <a:rPr lang="en-US" dirty="0"/>
              <a:t>, </a:t>
            </a:r>
            <a:r>
              <a:rPr lang="en-US" dirty="0" err="1"/>
              <a:t>onakvih</a:t>
            </a:r>
            <a:r>
              <a:rPr lang="en-US" dirty="0"/>
              <a:t> </a:t>
            </a:r>
            <a:r>
              <a:rPr lang="en-US" dirty="0" err="1"/>
              <a:t>kakve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podnijete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raniji</a:t>
            </a:r>
            <a:r>
              <a:rPr lang="en-US" dirty="0"/>
              <a:t> datum </a:t>
            </a:r>
            <a:r>
              <a:rPr lang="en-US" dirty="0" err="1"/>
              <a:t>podnošenja</a:t>
            </a:r>
            <a:r>
              <a:rPr lang="en-US" dirty="0"/>
              <a:t> od </a:t>
            </a:r>
            <a:r>
              <a:rPr lang="en-US" dirty="0" err="1"/>
              <a:t>datuma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tačke</a:t>
            </a:r>
            <a:r>
              <a:rPr lang="en-US" dirty="0"/>
              <a:t> 1 </a:t>
            </a:r>
            <a:r>
              <a:rPr lang="en-US" dirty="0" err="1"/>
              <a:t>ovog</a:t>
            </a:r>
            <a:r>
              <a:rPr lang="en-US" dirty="0"/>
              <a:t> </a:t>
            </a:r>
            <a:r>
              <a:rPr lang="en-US" dirty="0" err="1"/>
              <a:t>stava</a:t>
            </a:r>
            <a:r>
              <a:rPr lang="en-US" dirty="0"/>
              <a:t>, a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objavljene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taj</a:t>
            </a:r>
            <a:r>
              <a:rPr lang="en-US" dirty="0"/>
              <a:t> datum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kasnije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predviđen</a:t>
            </a:r>
            <a:r>
              <a:rPr lang="en-US" dirty="0"/>
              <a:t> </a:t>
            </a:r>
            <a:r>
              <a:rPr lang="en-US" dirty="0" err="1"/>
              <a:t>ovim</a:t>
            </a:r>
            <a:r>
              <a:rPr lang="en-US" dirty="0"/>
              <a:t> </a:t>
            </a:r>
            <a:r>
              <a:rPr lang="en-US" dirty="0" err="1"/>
              <a:t>zakonom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sr-Latn-ME" dirty="0" smtClean="0"/>
          </a:p>
          <a:p>
            <a:pPr marL="0" indent="0">
              <a:buNone/>
            </a:pPr>
            <a:r>
              <a:rPr lang="sr-Latn-ME" dirty="0" smtClean="0"/>
              <a:t>NE </a:t>
            </a:r>
            <a:r>
              <a:rPr lang="en-US" dirty="0" err="1" smtClean="0"/>
              <a:t>isključuju</a:t>
            </a:r>
            <a:r>
              <a:rPr lang="en-US" dirty="0" smtClean="0"/>
              <a:t> </a:t>
            </a: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zaštite</a:t>
            </a:r>
            <a:r>
              <a:rPr lang="en-US" dirty="0"/>
              <a:t> </a:t>
            </a:r>
            <a:r>
              <a:rPr lang="en-US" dirty="0" err="1"/>
              <a:t>patentom</a:t>
            </a:r>
            <a:r>
              <a:rPr lang="en-US" dirty="0"/>
              <a:t> </a:t>
            </a:r>
            <a:r>
              <a:rPr lang="en-US" b="1" dirty="0" err="1">
                <a:solidFill>
                  <a:srgbClr val="F9FD59"/>
                </a:solidFill>
              </a:rPr>
              <a:t>supstance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ili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kompozicije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dirty="0" err="1"/>
              <a:t>sadržane</a:t>
            </a:r>
            <a:r>
              <a:rPr lang="en-US" dirty="0"/>
              <a:t> u </a:t>
            </a:r>
            <a:r>
              <a:rPr lang="en-US" dirty="0" err="1"/>
              <a:t>stanju</a:t>
            </a:r>
            <a:r>
              <a:rPr lang="en-US" dirty="0"/>
              <a:t> </a:t>
            </a:r>
            <a:r>
              <a:rPr lang="en-US" dirty="0" err="1"/>
              <a:t>tehnike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b="1" dirty="0" err="1">
                <a:solidFill>
                  <a:srgbClr val="F9FD59"/>
                </a:solidFill>
              </a:rPr>
              <a:t>primjenjuju</a:t>
            </a:r>
            <a:r>
              <a:rPr lang="en-US" b="1" dirty="0">
                <a:solidFill>
                  <a:srgbClr val="F9FD59"/>
                </a:solidFill>
              </a:rPr>
              <a:t> u </a:t>
            </a:r>
            <a:r>
              <a:rPr lang="en-US" b="1" dirty="0" err="1">
                <a:solidFill>
                  <a:srgbClr val="F9FD59"/>
                </a:solidFill>
              </a:rPr>
              <a:t>hirurškom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ili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dijagnostičkom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postupku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ili</a:t>
            </a:r>
            <a:r>
              <a:rPr lang="en-US" b="1" dirty="0">
                <a:solidFill>
                  <a:srgbClr val="F9FD59"/>
                </a:solidFill>
              </a:rPr>
              <a:t> u </a:t>
            </a:r>
            <a:r>
              <a:rPr lang="en-US" b="1" dirty="0" err="1">
                <a:solidFill>
                  <a:srgbClr val="F9FD59"/>
                </a:solidFill>
              </a:rPr>
              <a:t>postupku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liječenja</a:t>
            </a:r>
            <a:r>
              <a:rPr lang="en-US" dirty="0"/>
              <a:t>, pod </a:t>
            </a:r>
            <a:r>
              <a:rPr lang="en-US" dirty="0" err="1"/>
              <a:t>uslovom</a:t>
            </a:r>
            <a:r>
              <a:rPr lang="en-US" dirty="0"/>
              <a:t> da </a:t>
            </a:r>
            <a:r>
              <a:rPr lang="en-US" dirty="0" err="1"/>
              <a:t>njihova</a:t>
            </a:r>
            <a:r>
              <a:rPr lang="en-US" dirty="0"/>
              <a:t> </a:t>
            </a:r>
            <a:r>
              <a:rPr lang="en-US" dirty="0" err="1"/>
              <a:t>primjena</a:t>
            </a:r>
            <a:r>
              <a:rPr lang="en-US" dirty="0"/>
              <a:t> u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postupcima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sadržana</a:t>
            </a:r>
            <a:r>
              <a:rPr lang="en-US" dirty="0"/>
              <a:t> u </a:t>
            </a:r>
            <a:r>
              <a:rPr lang="en-US" dirty="0" err="1"/>
              <a:t>stanju</a:t>
            </a:r>
            <a:r>
              <a:rPr lang="en-US" dirty="0"/>
              <a:t> </a:t>
            </a:r>
            <a:r>
              <a:rPr lang="en-US" dirty="0" err="1"/>
              <a:t>tehnike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489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377072"/>
            <a:ext cx="9905999" cy="62876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F9FD59"/>
                </a:solidFill>
              </a:rPr>
              <a:t>Inventivni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en-US" sz="2800" b="1" dirty="0" err="1">
                <a:solidFill>
                  <a:srgbClr val="F9FD59"/>
                </a:solidFill>
              </a:rPr>
              <a:t>nivo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en-US" sz="2800" b="1" dirty="0" err="1" smtClean="0">
                <a:solidFill>
                  <a:srgbClr val="F9FD59"/>
                </a:solidFill>
              </a:rPr>
              <a:t>pronalaska</a:t>
            </a:r>
            <a:r>
              <a:rPr lang="sr-Latn-ME" sz="2800" b="1" dirty="0" smtClean="0">
                <a:solidFill>
                  <a:srgbClr val="F9FD59"/>
                </a:solidFill>
              </a:rPr>
              <a:t>, Č</a:t>
            </a:r>
            <a:r>
              <a:rPr lang="en-US" sz="2800" b="1" dirty="0" err="1" smtClean="0">
                <a:solidFill>
                  <a:srgbClr val="F9FD59"/>
                </a:solidFill>
              </a:rPr>
              <a:t>lan</a:t>
            </a:r>
            <a:r>
              <a:rPr lang="en-US" sz="2800" b="1" dirty="0" smtClean="0">
                <a:solidFill>
                  <a:srgbClr val="F9FD59"/>
                </a:solidFill>
              </a:rPr>
              <a:t> </a:t>
            </a:r>
            <a:r>
              <a:rPr lang="en-US" sz="2800" b="1" dirty="0">
                <a:solidFill>
                  <a:srgbClr val="F9FD59"/>
                </a:solidFill>
              </a:rPr>
              <a:t>10</a:t>
            </a:r>
          </a:p>
          <a:p>
            <a:pPr marL="0" indent="0">
              <a:buNone/>
            </a:pPr>
            <a:r>
              <a:rPr lang="en-US" sz="2800" dirty="0"/>
              <a:t>(1) </a:t>
            </a:r>
            <a:r>
              <a:rPr lang="en-US" sz="2800" dirty="0" err="1"/>
              <a:t>Pronalazak</a:t>
            </a:r>
            <a:r>
              <a:rPr lang="en-US" sz="2800" dirty="0"/>
              <a:t> </a:t>
            </a:r>
            <a:r>
              <a:rPr lang="en-US" sz="2800" dirty="0" err="1"/>
              <a:t>ima</a:t>
            </a:r>
            <a:r>
              <a:rPr lang="en-US" sz="2800" dirty="0"/>
              <a:t> </a:t>
            </a:r>
            <a:r>
              <a:rPr lang="en-US" sz="2800" dirty="0" err="1"/>
              <a:t>inventivni</a:t>
            </a:r>
            <a:r>
              <a:rPr lang="en-US" sz="2800" dirty="0"/>
              <a:t> </a:t>
            </a:r>
            <a:r>
              <a:rPr lang="en-US" sz="2800" dirty="0" err="1"/>
              <a:t>nivo</a:t>
            </a:r>
            <a:r>
              <a:rPr lang="en-US" sz="2800" dirty="0"/>
              <a:t> </a:t>
            </a:r>
            <a:r>
              <a:rPr lang="en-US" sz="2800" b="1" dirty="0" err="1">
                <a:solidFill>
                  <a:srgbClr val="F9FD59"/>
                </a:solidFill>
              </a:rPr>
              <a:t>ako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en-US" sz="2800" b="1" dirty="0" err="1">
                <a:solidFill>
                  <a:srgbClr val="F9FD59"/>
                </a:solidFill>
              </a:rPr>
              <a:t>za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sr-Latn-ME" sz="2800" b="1" dirty="0" smtClean="0">
                <a:solidFill>
                  <a:srgbClr val="F9FD59"/>
                </a:solidFill>
              </a:rPr>
              <a:t>stručnjaka </a:t>
            </a:r>
            <a:r>
              <a:rPr lang="en-US" sz="2800" dirty="0" err="1" smtClean="0"/>
              <a:t>iz</a:t>
            </a:r>
            <a:r>
              <a:rPr lang="en-US" sz="2800" dirty="0" smtClean="0"/>
              <a:t> </a:t>
            </a:r>
            <a:r>
              <a:rPr lang="en-US" sz="2800" dirty="0" err="1" smtClean="0"/>
              <a:t>odgovaraju</a:t>
            </a:r>
            <a:r>
              <a:rPr lang="sr-Latn-ME" sz="2800" dirty="0" smtClean="0"/>
              <a:t>ć</a:t>
            </a:r>
            <a:r>
              <a:rPr lang="en-US" sz="2800" dirty="0" smtClean="0"/>
              <a:t>e </a:t>
            </a:r>
            <a:r>
              <a:rPr lang="en-US" sz="2800" dirty="0" err="1"/>
              <a:t>oblasti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9FD59"/>
                </a:solidFill>
              </a:rPr>
              <a:t>ne </a:t>
            </a:r>
            <a:r>
              <a:rPr lang="en-US" sz="2800" b="1" dirty="0" err="1">
                <a:solidFill>
                  <a:srgbClr val="F9FD59"/>
                </a:solidFill>
              </a:rPr>
              <a:t>proizilazi</a:t>
            </a:r>
            <a:r>
              <a:rPr lang="en-US" sz="2800" b="1" dirty="0">
                <a:solidFill>
                  <a:srgbClr val="F9FD59"/>
                </a:solidFill>
              </a:rPr>
              <a:t>,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sr-Latn-ME" sz="2800" dirty="0" smtClean="0"/>
              <a:t>očigledan način</a:t>
            </a:r>
            <a:r>
              <a:rPr lang="en-US" sz="2800" dirty="0" smtClean="0"/>
              <a:t>, </a:t>
            </a:r>
            <a:r>
              <a:rPr lang="en-US" sz="2800" b="1" dirty="0" err="1">
                <a:solidFill>
                  <a:srgbClr val="F9FD59"/>
                </a:solidFill>
              </a:rPr>
              <a:t>iz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en-US" sz="2800" b="1" dirty="0" err="1">
                <a:solidFill>
                  <a:srgbClr val="F9FD59"/>
                </a:solidFill>
              </a:rPr>
              <a:t>stanja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en-US" sz="2800" b="1" dirty="0" err="1">
                <a:solidFill>
                  <a:srgbClr val="F9FD59"/>
                </a:solidFill>
              </a:rPr>
              <a:t>tehnike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dirty="0" err="1" smtClean="0"/>
              <a:t>Pr</a:t>
            </a:r>
            <a:r>
              <a:rPr lang="sr-Latn-ME" sz="2800" dirty="0" smtClean="0"/>
              <a:t>i tome </a:t>
            </a:r>
            <a:r>
              <a:rPr lang="en-US" sz="2800" dirty="0" smtClean="0"/>
              <a:t>ne </a:t>
            </a:r>
            <a:r>
              <a:rPr lang="en-US" sz="2800" dirty="0" err="1"/>
              <a:t>uzima</a:t>
            </a:r>
            <a:r>
              <a:rPr lang="en-US" sz="2800" dirty="0"/>
              <a:t> se u </a:t>
            </a:r>
            <a:r>
              <a:rPr lang="en-US" sz="2800" dirty="0" err="1"/>
              <a:t>obzir</a:t>
            </a:r>
            <a:r>
              <a:rPr lang="en-US" sz="2800" dirty="0"/>
              <a:t> </a:t>
            </a:r>
            <a:r>
              <a:rPr lang="en-US" sz="2800" dirty="0" err="1" smtClean="0"/>
              <a:t>sadr</a:t>
            </a:r>
            <a:r>
              <a:rPr lang="sr-Latn-ME" sz="2800" dirty="0" smtClean="0"/>
              <a:t>žin</a:t>
            </a:r>
            <a:r>
              <a:rPr lang="en-US" sz="2800" dirty="0" smtClean="0"/>
              <a:t>a </a:t>
            </a:r>
            <a:r>
              <a:rPr lang="sr-Latn-ME" sz="2800" dirty="0" smtClean="0"/>
              <a:t>patentnih </a:t>
            </a:r>
            <a:r>
              <a:rPr lang="en-US" sz="2800" dirty="0" err="1" smtClean="0"/>
              <a:t>prijava</a:t>
            </a:r>
            <a:endParaRPr lang="sr-Latn-ME" sz="2800" dirty="0" smtClean="0"/>
          </a:p>
          <a:p>
            <a:pPr marL="0" indent="0">
              <a:buNone/>
            </a:pPr>
            <a:endParaRPr lang="sr-Latn-ME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 err="1">
                <a:solidFill>
                  <a:srgbClr val="F9FD59"/>
                </a:solidFill>
              </a:rPr>
              <a:t>Industrijska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en-US" sz="2800" b="1" dirty="0" err="1" smtClean="0">
                <a:solidFill>
                  <a:srgbClr val="F9FD59"/>
                </a:solidFill>
              </a:rPr>
              <a:t>primjenljivost</a:t>
            </a:r>
            <a:r>
              <a:rPr lang="sr-Latn-ME" sz="2800" b="1" dirty="0" smtClean="0">
                <a:solidFill>
                  <a:srgbClr val="F9FD59"/>
                </a:solidFill>
              </a:rPr>
              <a:t>, Č</a:t>
            </a:r>
            <a:r>
              <a:rPr lang="en-US" sz="2800" b="1" dirty="0" err="1" smtClean="0">
                <a:solidFill>
                  <a:srgbClr val="F9FD59"/>
                </a:solidFill>
              </a:rPr>
              <a:t>lan</a:t>
            </a:r>
            <a:r>
              <a:rPr lang="en-US" sz="2800" b="1" dirty="0" smtClean="0">
                <a:solidFill>
                  <a:srgbClr val="F9FD59"/>
                </a:solidFill>
              </a:rPr>
              <a:t> </a:t>
            </a:r>
            <a:r>
              <a:rPr lang="en-US" sz="2800" b="1" dirty="0">
                <a:solidFill>
                  <a:srgbClr val="F9FD59"/>
                </a:solidFill>
              </a:rPr>
              <a:t>11</a:t>
            </a:r>
          </a:p>
          <a:p>
            <a:pPr marL="0" indent="0">
              <a:buNone/>
            </a:pPr>
            <a:r>
              <a:rPr lang="en-US" sz="2800" dirty="0" err="1"/>
              <a:t>Pronalazak</a:t>
            </a:r>
            <a:r>
              <a:rPr lang="en-US" sz="2800" dirty="0"/>
              <a:t> je </a:t>
            </a:r>
            <a:r>
              <a:rPr lang="en-US" sz="2800" dirty="0" err="1"/>
              <a:t>industrijski</a:t>
            </a:r>
            <a:r>
              <a:rPr lang="en-US" sz="2800" dirty="0"/>
              <a:t> </a:t>
            </a:r>
            <a:r>
              <a:rPr lang="en-US" sz="2800" dirty="0" err="1"/>
              <a:t>primjenljiv</a:t>
            </a:r>
            <a:r>
              <a:rPr lang="en-US" sz="2800" dirty="0"/>
              <a:t> </a:t>
            </a:r>
            <a:r>
              <a:rPr lang="en-US" sz="2800" dirty="0" err="1"/>
              <a:t>ako</a:t>
            </a:r>
            <a:r>
              <a:rPr lang="en-US" sz="2800" dirty="0"/>
              <a:t> se </a:t>
            </a:r>
            <a:r>
              <a:rPr lang="en-US" sz="2800" dirty="0" err="1"/>
              <a:t>predmet</a:t>
            </a:r>
            <a:r>
              <a:rPr lang="en-US" sz="2800" dirty="0"/>
              <a:t> </a:t>
            </a:r>
            <a:r>
              <a:rPr lang="en-US" sz="2800" dirty="0" err="1"/>
              <a:t>pronalaska</a:t>
            </a:r>
            <a:r>
              <a:rPr lang="en-US" sz="2800" dirty="0"/>
              <a:t> </a:t>
            </a:r>
            <a:r>
              <a:rPr lang="en-US" sz="2800" b="1" dirty="0" err="1" smtClean="0">
                <a:solidFill>
                  <a:srgbClr val="F9FD59"/>
                </a:solidFill>
              </a:rPr>
              <a:t>mo</a:t>
            </a:r>
            <a:r>
              <a:rPr lang="sr-Latn-ME" sz="2800" b="1" dirty="0" smtClean="0">
                <a:solidFill>
                  <a:srgbClr val="F9FD59"/>
                </a:solidFill>
              </a:rPr>
              <a:t>že</a:t>
            </a:r>
            <a:r>
              <a:rPr lang="en-US" sz="2800" b="1" dirty="0" smtClean="0">
                <a:solidFill>
                  <a:srgbClr val="F9FD59"/>
                </a:solidFill>
              </a:rPr>
              <a:t> </a:t>
            </a:r>
            <a:r>
              <a:rPr lang="en-US" sz="2800" b="1" dirty="0" err="1">
                <a:solidFill>
                  <a:srgbClr val="F9FD59"/>
                </a:solidFill>
              </a:rPr>
              <a:t>proizvesti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en-US" sz="2800" b="1" dirty="0" err="1">
                <a:solidFill>
                  <a:srgbClr val="F9FD59"/>
                </a:solidFill>
              </a:rPr>
              <a:t>ili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en-US" sz="2800" b="1" dirty="0" err="1">
                <a:solidFill>
                  <a:srgbClr val="F9FD59"/>
                </a:solidFill>
              </a:rPr>
              <a:t>upotrijebiti</a:t>
            </a:r>
            <a:r>
              <a:rPr lang="en-US" sz="2800" dirty="0"/>
              <a:t> u </a:t>
            </a:r>
            <a:r>
              <a:rPr lang="en-US" sz="2800" dirty="0" err="1"/>
              <a:t>bilo</a:t>
            </a:r>
            <a:r>
              <a:rPr lang="en-US" sz="2800" dirty="0"/>
              <a:t> </a:t>
            </a:r>
            <a:r>
              <a:rPr lang="en-US" sz="2800" dirty="0" err="1"/>
              <a:t>kojoj</a:t>
            </a:r>
            <a:r>
              <a:rPr lang="en-US" sz="2800" dirty="0"/>
              <a:t> </a:t>
            </a:r>
            <a:r>
              <a:rPr lang="en-US" sz="2800" dirty="0" err="1"/>
              <a:t>grani</a:t>
            </a:r>
            <a:r>
              <a:rPr lang="en-US" sz="2800" dirty="0"/>
              <a:t> </a:t>
            </a:r>
            <a:r>
              <a:rPr lang="en-US" sz="2800" dirty="0" err="1"/>
              <a:t>industrije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poljoprivredi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206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97962"/>
            <a:ext cx="9905999" cy="6344239"/>
          </a:xfrm>
        </p:spPr>
        <p:txBody>
          <a:bodyPr/>
          <a:lstStyle/>
          <a:p>
            <a:pPr marL="0" indent="0">
              <a:buNone/>
            </a:pPr>
            <a:r>
              <a:rPr lang="sr-Latn-ME" b="1" dirty="0" smtClean="0">
                <a:solidFill>
                  <a:srgbClr val="F9FD59"/>
                </a:solidFill>
              </a:rPr>
              <a:t>ČLAN 5</a:t>
            </a:r>
          </a:p>
          <a:p>
            <a:pPr marL="0" indent="0">
              <a:buNone/>
            </a:pPr>
            <a:r>
              <a:rPr lang="sr-Latn-ME" dirty="0" smtClean="0"/>
              <a:t>(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en-US" dirty="0" err="1"/>
              <a:t>Predmet</a:t>
            </a:r>
            <a:r>
              <a:rPr lang="en-US" dirty="0"/>
              <a:t> </a:t>
            </a:r>
            <a:r>
              <a:rPr lang="en-US" dirty="0" err="1"/>
              <a:t>pronalaska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štiti</a:t>
            </a:r>
            <a:r>
              <a:rPr lang="en-US" dirty="0"/>
              <a:t> </a:t>
            </a:r>
            <a:r>
              <a:rPr lang="en-US" dirty="0" err="1"/>
              <a:t>patentom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se </a:t>
            </a:r>
            <a:r>
              <a:rPr lang="en-US" dirty="0" err="1"/>
              <a:t>odnositi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dirty="0"/>
              <a:t>1) </a:t>
            </a:r>
            <a:r>
              <a:rPr lang="en-US" dirty="0" err="1"/>
              <a:t>proizvod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sastoji</a:t>
            </a:r>
            <a:r>
              <a:rPr lang="en-US" dirty="0"/>
              <a:t> </a:t>
            </a:r>
            <a:r>
              <a:rPr lang="en-US" b="1" dirty="0">
                <a:solidFill>
                  <a:srgbClr val="F9FD59"/>
                </a:solidFill>
              </a:rPr>
              <a:t>od </a:t>
            </a:r>
            <a:r>
              <a:rPr lang="sr-Latn-ME" b="1" dirty="0" smtClean="0">
                <a:solidFill>
                  <a:srgbClr val="F9FD59"/>
                </a:solidFill>
              </a:rPr>
              <a:t>BIOLOŠKOG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materijala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biološki</a:t>
            </a:r>
            <a:r>
              <a:rPr lang="en-US" dirty="0"/>
              <a:t> </a:t>
            </a:r>
            <a:r>
              <a:rPr lang="en-US" dirty="0" err="1"/>
              <a:t>materijal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dirty="0"/>
              <a:t>2) </a:t>
            </a:r>
            <a:r>
              <a:rPr lang="en-US" b="1" dirty="0" err="1">
                <a:solidFill>
                  <a:srgbClr val="F9FD59"/>
                </a:solidFill>
              </a:rPr>
              <a:t>postupak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kojim</a:t>
            </a:r>
            <a:r>
              <a:rPr lang="en-US" b="1" dirty="0">
                <a:solidFill>
                  <a:srgbClr val="F9FD59"/>
                </a:solidFill>
              </a:rPr>
              <a:t> je </a:t>
            </a:r>
            <a:r>
              <a:rPr lang="en-US" dirty="0" err="1"/>
              <a:t>biološki</a:t>
            </a:r>
            <a:r>
              <a:rPr lang="en-US" dirty="0"/>
              <a:t> </a:t>
            </a:r>
            <a:r>
              <a:rPr lang="en-US" dirty="0" err="1"/>
              <a:t>materijal</a:t>
            </a:r>
            <a:r>
              <a:rPr lang="en-US" dirty="0"/>
              <a:t> </a:t>
            </a:r>
            <a:r>
              <a:rPr lang="en-US" b="1" dirty="0" err="1">
                <a:solidFill>
                  <a:srgbClr val="F9FD59"/>
                </a:solidFill>
              </a:rPr>
              <a:t>proizveden</a:t>
            </a:r>
            <a:r>
              <a:rPr lang="en-US" b="1" dirty="0">
                <a:solidFill>
                  <a:srgbClr val="F9FD59"/>
                </a:solidFill>
              </a:rPr>
              <a:t>, </a:t>
            </a:r>
            <a:r>
              <a:rPr lang="en-US" b="1" dirty="0" err="1">
                <a:solidFill>
                  <a:srgbClr val="F9FD59"/>
                </a:solidFill>
              </a:rPr>
              <a:t>obrađen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ili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korišćen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dirty="0"/>
              <a:t>3) </a:t>
            </a:r>
            <a:r>
              <a:rPr lang="en-US" dirty="0" err="1"/>
              <a:t>biološki</a:t>
            </a:r>
            <a:r>
              <a:rPr lang="en-US" dirty="0"/>
              <a:t> </a:t>
            </a:r>
            <a:r>
              <a:rPr lang="en-US" dirty="0" err="1"/>
              <a:t>materijal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je </a:t>
            </a:r>
            <a:r>
              <a:rPr lang="en-US" b="1" dirty="0" err="1">
                <a:solidFill>
                  <a:srgbClr val="F9FD59"/>
                </a:solidFill>
              </a:rPr>
              <a:t>izolovan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iz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prirodne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sredine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dirty="0" err="1"/>
              <a:t>ili</a:t>
            </a:r>
            <a:r>
              <a:rPr lang="en-US" dirty="0"/>
              <a:t> je </a:t>
            </a:r>
            <a:r>
              <a:rPr lang="en-US" dirty="0" err="1"/>
              <a:t>proizveden</a:t>
            </a:r>
            <a:r>
              <a:rPr lang="en-US" dirty="0"/>
              <a:t> </a:t>
            </a:r>
            <a:r>
              <a:rPr lang="en-US" dirty="0" err="1"/>
              <a:t>tehničkim</a:t>
            </a:r>
            <a:r>
              <a:rPr lang="en-US" dirty="0"/>
              <a:t> </a:t>
            </a:r>
            <a:r>
              <a:rPr lang="en-US" dirty="0" err="1"/>
              <a:t>postupkom</a:t>
            </a:r>
            <a:r>
              <a:rPr lang="en-US" dirty="0"/>
              <a:t>, </a:t>
            </a:r>
            <a:r>
              <a:rPr lang="en-US" dirty="0" err="1"/>
              <a:t>iako</a:t>
            </a:r>
            <a:r>
              <a:rPr lang="en-US" dirty="0"/>
              <a:t> je </a:t>
            </a:r>
            <a:r>
              <a:rPr lang="en-US" dirty="0" err="1"/>
              <a:t>prethodno</a:t>
            </a:r>
            <a:r>
              <a:rPr lang="en-US" dirty="0"/>
              <a:t> </a:t>
            </a:r>
            <a:r>
              <a:rPr lang="en-US" dirty="0" err="1"/>
              <a:t>postojao</a:t>
            </a:r>
            <a:r>
              <a:rPr lang="en-US" dirty="0"/>
              <a:t> u </a:t>
            </a:r>
            <a:r>
              <a:rPr lang="en-US" dirty="0" err="1"/>
              <a:t>prirodi</a:t>
            </a:r>
            <a:r>
              <a:rPr lang="en-US" dirty="0" smtClean="0"/>
              <a:t>.</a:t>
            </a:r>
            <a:endParaRPr lang="sr-Latn-ME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sr-Latn-ME" b="1" dirty="0" smtClean="0">
                <a:solidFill>
                  <a:srgbClr val="F9FD59"/>
                </a:solidFill>
              </a:rPr>
              <a:t>BIOLOŠKI MATERIJAL</a:t>
            </a:r>
            <a:r>
              <a:rPr lang="en-US" dirty="0" smtClean="0"/>
              <a:t>, </a:t>
            </a:r>
            <a:r>
              <a:rPr lang="en-US" dirty="0"/>
              <a:t>u </a:t>
            </a:r>
            <a:r>
              <a:rPr lang="en-US" dirty="0" err="1"/>
              <a:t>smislu</a:t>
            </a:r>
            <a:r>
              <a:rPr lang="en-US" dirty="0"/>
              <a:t> </a:t>
            </a:r>
            <a:r>
              <a:rPr lang="en-US" dirty="0" err="1"/>
              <a:t>ovog</a:t>
            </a:r>
            <a:r>
              <a:rPr lang="en-US" dirty="0"/>
              <a:t> </a:t>
            </a:r>
            <a:r>
              <a:rPr lang="en-US" dirty="0" err="1"/>
              <a:t>zakona</a:t>
            </a:r>
            <a:r>
              <a:rPr lang="en-US" dirty="0"/>
              <a:t>, je </a:t>
            </a:r>
            <a:r>
              <a:rPr lang="en-US" dirty="0" err="1"/>
              <a:t>materijal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b="1" dirty="0" err="1">
                <a:solidFill>
                  <a:srgbClr val="F9FD59"/>
                </a:solidFill>
              </a:rPr>
              <a:t>sadrži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genetsku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informaciju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je </a:t>
            </a:r>
            <a:r>
              <a:rPr lang="en-US" dirty="0" err="1"/>
              <a:t>sposoban</a:t>
            </a:r>
            <a:r>
              <a:rPr lang="en-US" dirty="0"/>
              <a:t> da </a:t>
            </a:r>
            <a:r>
              <a:rPr lang="en-US" b="1" dirty="0">
                <a:solidFill>
                  <a:srgbClr val="F9FD59"/>
                </a:solidFill>
              </a:rPr>
              <a:t>se </a:t>
            </a:r>
            <a:r>
              <a:rPr lang="en-US" b="1" dirty="0" err="1">
                <a:solidFill>
                  <a:srgbClr val="F9FD59"/>
                </a:solidFill>
              </a:rPr>
              <a:t>sam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reprodukuje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dirty="0" err="1"/>
              <a:t>ili</a:t>
            </a:r>
            <a:r>
              <a:rPr lang="en-US" dirty="0"/>
              <a:t> da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reprodukovan</a:t>
            </a:r>
            <a:r>
              <a:rPr lang="en-US" dirty="0"/>
              <a:t> u </a:t>
            </a:r>
            <a:r>
              <a:rPr lang="en-US" dirty="0" err="1"/>
              <a:t>biološkom</a:t>
            </a:r>
            <a:r>
              <a:rPr lang="en-US" dirty="0"/>
              <a:t> </a:t>
            </a:r>
            <a:r>
              <a:rPr lang="en-US" dirty="0" err="1"/>
              <a:t>sistemu</a:t>
            </a:r>
            <a:r>
              <a:rPr lang="en-US" dirty="0"/>
              <a:t> (</a:t>
            </a:r>
            <a:r>
              <a:rPr lang="en-US" dirty="0" err="1"/>
              <a:t>npr</a:t>
            </a:r>
            <a:r>
              <a:rPr lang="en-US" dirty="0"/>
              <a:t>. </a:t>
            </a:r>
            <a:r>
              <a:rPr lang="en-US" dirty="0" err="1"/>
              <a:t>mikroorganizam</a:t>
            </a:r>
            <a:r>
              <a:rPr lang="en-US" dirty="0"/>
              <a:t>, </a:t>
            </a:r>
            <a:r>
              <a:rPr lang="en-US" dirty="0" err="1"/>
              <a:t>biljna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životinjska</a:t>
            </a:r>
            <a:r>
              <a:rPr lang="en-US" dirty="0"/>
              <a:t> </a:t>
            </a:r>
            <a:r>
              <a:rPr lang="en-US" dirty="0" err="1"/>
              <a:t>ćelijska</a:t>
            </a:r>
            <a:r>
              <a:rPr lang="en-US" dirty="0"/>
              <a:t> </a:t>
            </a:r>
            <a:r>
              <a:rPr lang="en-US" dirty="0" err="1"/>
              <a:t>kultura</a:t>
            </a:r>
            <a:r>
              <a:rPr lang="en-US" dirty="0"/>
              <a:t>, </a:t>
            </a:r>
            <a:r>
              <a:rPr lang="en-US" dirty="0" err="1"/>
              <a:t>sekvenca</a:t>
            </a:r>
            <a:r>
              <a:rPr lang="en-US" dirty="0"/>
              <a:t> </a:t>
            </a:r>
            <a:r>
              <a:rPr lang="en-US" dirty="0" err="1"/>
              <a:t>gena</a:t>
            </a:r>
            <a:r>
              <a:rPr lang="en-US" dirty="0"/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82708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680" y="443060"/>
            <a:ext cx="9905999" cy="603315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2800" dirty="0" smtClean="0"/>
              <a:t>Ne </a:t>
            </a:r>
            <a:r>
              <a:rPr lang="it-IT" sz="2800" dirty="0"/>
              <a:t>smatraju se pronalascima, u smislu ovog zakona, naročito:</a:t>
            </a:r>
          </a:p>
          <a:p>
            <a:pPr marL="0" indent="0">
              <a:buNone/>
            </a:pPr>
            <a:r>
              <a:rPr lang="en-US" sz="2800" dirty="0" smtClean="0"/>
              <a:t>  </a:t>
            </a:r>
            <a:r>
              <a:rPr lang="sr-Latn-ME" sz="2800" dirty="0" smtClean="0"/>
              <a:t>	</a:t>
            </a:r>
            <a:r>
              <a:rPr lang="en-US" sz="2800" dirty="0" smtClean="0"/>
              <a:t>1</a:t>
            </a:r>
            <a:r>
              <a:rPr lang="en-US" sz="2800" dirty="0"/>
              <a:t>) </a:t>
            </a:r>
            <a:r>
              <a:rPr lang="en-US" sz="2800" dirty="0" err="1"/>
              <a:t>otkrića</a:t>
            </a:r>
            <a:r>
              <a:rPr lang="en-US" sz="2800" dirty="0"/>
              <a:t>, </a:t>
            </a:r>
            <a:r>
              <a:rPr lang="en-US" sz="2800" dirty="0" err="1"/>
              <a:t>naučne</a:t>
            </a:r>
            <a:r>
              <a:rPr lang="en-US" sz="2800" dirty="0"/>
              <a:t> </a:t>
            </a:r>
            <a:r>
              <a:rPr lang="en-US" sz="2800" dirty="0" err="1"/>
              <a:t>teorije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matematičke</a:t>
            </a:r>
            <a:r>
              <a:rPr lang="en-US" sz="2800" dirty="0"/>
              <a:t> </a:t>
            </a:r>
            <a:r>
              <a:rPr lang="en-US" sz="2800" dirty="0" err="1"/>
              <a:t>metode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sr-Latn-ME" sz="2800" dirty="0" smtClean="0"/>
              <a:t>  	</a:t>
            </a:r>
            <a:r>
              <a:rPr lang="en-US" sz="2800" dirty="0" smtClean="0"/>
              <a:t>2</a:t>
            </a:r>
            <a:r>
              <a:rPr lang="en-US" sz="2800" dirty="0"/>
              <a:t>) </a:t>
            </a:r>
            <a:r>
              <a:rPr lang="en-US" sz="2800" dirty="0" err="1">
                <a:solidFill>
                  <a:srgbClr val="F9FD59"/>
                </a:solidFill>
              </a:rPr>
              <a:t>estetske</a:t>
            </a:r>
            <a:r>
              <a:rPr lang="en-US" sz="2800" dirty="0">
                <a:solidFill>
                  <a:srgbClr val="F9FD59"/>
                </a:solidFill>
              </a:rPr>
              <a:t> </a:t>
            </a:r>
            <a:r>
              <a:rPr lang="en-US" sz="2800" dirty="0" err="1">
                <a:solidFill>
                  <a:srgbClr val="F9FD59"/>
                </a:solidFill>
              </a:rPr>
              <a:t>kreacije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sr-Latn-ME" sz="2800" dirty="0" smtClean="0"/>
              <a:t>	</a:t>
            </a:r>
            <a:r>
              <a:rPr lang="en-US" sz="2800" dirty="0" smtClean="0"/>
              <a:t>3</a:t>
            </a:r>
            <a:r>
              <a:rPr lang="en-US" sz="2800" dirty="0"/>
              <a:t>) </a:t>
            </a:r>
            <a:r>
              <a:rPr lang="en-US" sz="2800" dirty="0" err="1"/>
              <a:t>planovi</a:t>
            </a:r>
            <a:r>
              <a:rPr lang="en-US" sz="2800" dirty="0"/>
              <a:t>, </a:t>
            </a:r>
            <a:r>
              <a:rPr lang="en-US" sz="2800" dirty="0" err="1"/>
              <a:t>pravila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postupci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>
                <a:solidFill>
                  <a:srgbClr val="F9FD59"/>
                </a:solidFill>
              </a:rPr>
              <a:t>obavljanje</a:t>
            </a:r>
            <a:r>
              <a:rPr lang="en-US" sz="2800" dirty="0">
                <a:solidFill>
                  <a:srgbClr val="F9FD59"/>
                </a:solidFill>
              </a:rPr>
              <a:t> </a:t>
            </a:r>
            <a:r>
              <a:rPr lang="en-US" sz="2800" dirty="0" err="1">
                <a:solidFill>
                  <a:srgbClr val="F9FD59"/>
                </a:solidFill>
              </a:rPr>
              <a:t>intelektualnih</a:t>
            </a:r>
            <a:r>
              <a:rPr lang="en-US" sz="2800" dirty="0">
                <a:solidFill>
                  <a:srgbClr val="F9FD59"/>
                </a:solidFill>
              </a:rPr>
              <a:t> </a:t>
            </a:r>
            <a:r>
              <a:rPr lang="en-US" sz="2800" dirty="0" err="1">
                <a:solidFill>
                  <a:srgbClr val="F9FD59"/>
                </a:solidFill>
              </a:rPr>
              <a:t>djelatnosti</a:t>
            </a:r>
            <a:r>
              <a:rPr lang="en-US" sz="2800" dirty="0"/>
              <a:t>,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igranje</a:t>
            </a:r>
            <a:r>
              <a:rPr lang="en-US" sz="2800" dirty="0"/>
              <a:t> </a:t>
            </a:r>
            <a:r>
              <a:rPr lang="en-US" sz="2800" dirty="0" err="1"/>
              <a:t>igara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obavljanje</a:t>
            </a:r>
            <a:r>
              <a:rPr lang="en-US" sz="2800" dirty="0"/>
              <a:t> </a:t>
            </a:r>
            <a:r>
              <a:rPr lang="en-US" sz="2800" dirty="0" err="1"/>
              <a:t>poslova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sr-Latn-ME" sz="2800" dirty="0" smtClean="0"/>
              <a:t>	</a:t>
            </a:r>
            <a:r>
              <a:rPr lang="en-US" sz="2800" dirty="0" smtClean="0"/>
              <a:t>4</a:t>
            </a:r>
            <a:r>
              <a:rPr lang="en-US" sz="2800" dirty="0"/>
              <a:t>) </a:t>
            </a:r>
            <a:r>
              <a:rPr lang="en-US" sz="2800" b="1" dirty="0" err="1">
                <a:solidFill>
                  <a:srgbClr val="F9FD59"/>
                </a:solidFill>
              </a:rPr>
              <a:t>programi</a:t>
            </a:r>
            <a:r>
              <a:rPr lang="en-US" sz="2800" b="1" dirty="0">
                <a:solidFill>
                  <a:srgbClr val="F9FD59"/>
                </a:solidFill>
              </a:rPr>
              <a:t> </a:t>
            </a:r>
            <a:r>
              <a:rPr lang="en-US" sz="2800" b="1" dirty="0" err="1">
                <a:solidFill>
                  <a:srgbClr val="F9FD59"/>
                </a:solidFill>
              </a:rPr>
              <a:t>računara</a:t>
            </a:r>
            <a:r>
              <a:rPr lang="en-US" sz="2800" b="1" dirty="0">
                <a:solidFill>
                  <a:srgbClr val="F9FD59"/>
                </a:solidFill>
              </a:rPr>
              <a:t>;</a:t>
            </a:r>
          </a:p>
          <a:p>
            <a:pPr marL="0" indent="0">
              <a:buNone/>
            </a:pPr>
            <a:r>
              <a:rPr lang="sr-Latn-ME" sz="2800" dirty="0" smtClean="0"/>
              <a:t>	</a:t>
            </a:r>
            <a:r>
              <a:rPr lang="en-US" sz="2800" dirty="0" smtClean="0"/>
              <a:t>5</a:t>
            </a:r>
            <a:r>
              <a:rPr lang="en-US" sz="2800" dirty="0"/>
              <a:t>) </a:t>
            </a:r>
            <a:r>
              <a:rPr lang="en-US" sz="2800" dirty="0" err="1"/>
              <a:t>prikazivanje</a:t>
            </a:r>
            <a:r>
              <a:rPr lang="en-US" sz="2800" dirty="0"/>
              <a:t> </a:t>
            </a:r>
            <a:r>
              <a:rPr lang="en-US" sz="2800" dirty="0" err="1"/>
              <a:t>informacija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sr-Latn-ME" sz="2800" dirty="0"/>
          </a:p>
          <a:p>
            <a:pPr marL="0" indent="0">
              <a:buNone/>
            </a:pPr>
            <a:r>
              <a:rPr lang="en-US" sz="2800" dirty="0" err="1" smtClean="0"/>
              <a:t>Predmeti</a:t>
            </a:r>
            <a:r>
              <a:rPr lang="en-US" sz="2800" dirty="0" smtClean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aktivnosti</a:t>
            </a:r>
            <a:r>
              <a:rPr lang="en-US" sz="2800" dirty="0"/>
              <a:t> </a:t>
            </a:r>
            <a:r>
              <a:rPr lang="en-US" sz="2800" dirty="0" err="1"/>
              <a:t>iz</a:t>
            </a:r>
            <a:r>
              <a:rPr lang="en-US" sz="2800" dirty="0"/>
              <a:t> </a:t>
            </a:r>
            <a:r>
              <a:rPr lang="en-US" sz="2800" dirty="0" err="1"/>
              <a:t>stava</a:t>
            </a:r>
            <a:r>
              <a:rPr lang="en-US" sz="2800" dirty="0"/>
              <a:t> 5 </a:t>
            </a:r>
            <a:r>
              <a:rPr lang="en-US" sz="2800" dirty="0" err="1"/>
              <a:t>ovog</a:t>
            </a:r>
            <a:r>
              <a:rPr lang="en-US" sz="2800" dirty="0"/>
              <a:t> </a:t>
            </a:r>
            <a:r>
              <a:rPr lang="en-US" sz="2800" dirty="0" err="1"/>
              <a:t>člana</a:t>
            </a:r>
            <a:r>
              <a:rPr lang="en-US" sz="2800" dirty="0"/>
              <a:t> </a:t>
            </a:r>
            <a:r>
              <a:rPr lang="en-US" sz="2800" dirty="0" err="1"/>
              <a:t>isključeni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iz</a:t>
            </a:r>
            <a:r>
              <a:rPr lang="en-US" sz="2800" dirty="0"/>
              <a:t> </a:t>
            </a:r>
            <a:r>
              <a:rPr lang="en-US" sz="2800" dirty="0" err="1"/>
              <a:t>zaštite</a:t>
            </a:r>
            <a:r>
              <a:rPr lang="en-US" sz="2800" dirty="0"/>
              <a:t> </a:t>
            </a:r>
            <a:r>
              <a:rPr lang="en-US" sz="2800" dirty="0" err="1"/>
              <a:t>samo</a:t>
            </a:r>
            <a:r>
              <a:rPr lang="en-US" sz="2800" dirty="0"/>
              <a:t> u </a:t>
            </a:r>
            <a:r>
              <a:rPr lang="en-US" sz="2800" dirty="0" err="1"/>
              <a:t>mjeri</a:t>
            </a:r>
            <a:r>
              <a:rPr lang="en-US" sz="2800" dirty="0"/>
              <a:t> u </a:t>
            </a:r>
            <a:r>
              <a:rPr lang="en-US" sz="2800" dirty="0" err="1"/>
              <a:t>kojoj</a:t>
            </a:r>
            <a:r>
              <a:rPr lang="en-US" sz="2800" dirty="0"/>
              <a:t> se </a:t>
            </a:r>
            <a:r>
              <a:rPr lang="en-US" sz="2800" dirty="0" err="1"/>
              <a:t>prijava</a:t>
            </a:r>
            <a:r>
              <a:rPr lang="en-US" sz="2800" dirty="0"/>
              <a:t> </a:t>
            </a:r>
            <a:r>
              <a:rPr lang="en-US" sz="2800" dirty="0" err="1"/>
              <a:t>patenta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patent </a:t>
            </a:r>
            <a:r>
              <a:rPr lang="en-US" sz="2800" dirty="0" err="1"/>
              <a:t>odnosi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taj</a:t>
            </a:r>
            <a:r>
              <a:rPr lang="en-US" sz="2800" dirty="0"/>
              <a:t> </a:t>
            </a:r>
            <a:r>
              <a:rPr lang="en-US" sz="2800" dirty="0" err="1"/>
              <a:t>predmet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aktivnost</a:t>
            </a:r>
            <a:r>
              <a:rPr lang="en-US" sz="2800" dirty="0"/>
              <a:t>, </a:t>
            </a:r>
            <a:r>
              <a:rPr lang="en-US" sz="2800" dirty="0" err="1"/>
              <a:t>kao</a:t>
            </a:r>
            <a:r>
              <a:rPr lang="en-US" sz="2800" dirty="0"/>
              <a:t> </a:t>
            </a:r>
            <a:r>
              <a:rPr lang="en-US" sz="2800" dirty="0" err="1"/>
              <a:t>takve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811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6244"/>
            <a:ext cx="9905999" cy="64479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 smtClean="0">
                <a:solidFill>
                  <a:srgbClr val="F9FD59"/>
                </a:solidFill>
              </a:rPr>
              <a:t>Patentibilnost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ljudskog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tijela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njegovih</a:t>
            </a:r>
            <a:r>
              <a:rPr lang="en-US" dirty="0"/>
              <a:t> </a:t>
            </a:r>
            <a:r>
              <a:rPr lang="en-US" dirty="0" err="1" smtClean="0"/>
              <a:t>elemenata</a:t>
            </a:r>
            <a:r>
              <a:rPr lang="sr-Latn-ME" dirty="0" smtClean="0"/>
              <a:t> – ne može</a:t>
            </a:r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r>
              <a:rPr lang="sr-Latn-ME" dirty="0" err="1"/>
              <a:t>P</a:t>
            </a:r>
            <a:r>
              <a:rPr lang="en-US" dirty="0" err="1" smtClean="0"/>
              <a:t>roizveden</a:t>
            </a:r>
            <a:r>
              <a:rPr lang="en-US" dirty="0" smtClean="0"/>
              <a:t> </a:t>
            </a:r>
            <a:r>
              <a:rPr lang="en-US" b="1" dirty="0" err="1">
                <a:solidFill>
                  <a:srgbClr val="F9FD59"/>
                </a:solidFill>
              </a:rPr>
              <a:t>tehničkim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 smtClean="0">
                <a:solidFill>
                  <a:srgbClr val="F9FD59"/>
                </a:solidFill>
              </a:rPr>
              <a:t>postupkom</a:t>
            </a:r>
            <a:r>
              <a:rPr lang="sr-Latn-ME" b="1" dirty="0" smtClean="0">
                <a:solidFill>
                  <a:srgbClr val="F9FD59"/>
                </a:solidFill>
              </a:rPr>
              <a:t> </a:t>
            </a:r>
            <a:r>
              <a:rPr lang="sr-Latn-ME" dirty="0" smtClean="0"/>
              <a:t>– MOŽE</a:t>
            </a:r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r>
              <a:rPr lang="sr-Latn-ME" b="1" dirty="0" smtClean="0">
                <a:solidFill>
                  <a:srgbClr val="F9FD59"/>
                </a:solidFill>
              </a:rPr>
              <a:t>Nisu patentabilni:</a:t>
            </a:r>
          </a:p>
          <a:p>
            <a:pPr marL="0" indent="0">
              <a:buNone/>
            </a:pPr>
            <a:r>
              <a:rPr lang="en-US" dirty="0"/>
              <a:t>1) </a:t>
            </a:r>
            <a:r>
              <a:rPr lang="en-US" dirty="0" err="1" smtClean="0"/>
              <a:t>komercijalna</a:t>
            </a:r>
            <a:r>
              <a:rPr lang="en-US" dirty="0" smtClean="0"/>
              <a:t> </a:t>
            </a:r>
            <a:r>
              <a:rPr lang="en-US" dirty="0" err="1"/>
              <a:t>upotreba</a:t>
            </a:r>
            <a:r>
              <a:rPr lang="en-US" dirty="0"/>
              <a:t> </a:t>
            </a:r>
            <a:r>
              <a:rPr lang="en-US" b="1" dirty="0" err="1" smtClean="0">
                <a:solidFill>
                  <a:srgbClr val="F9FD59"/>
                </a:solidFill>
              </a:rPr>
              <a:t>protivna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javnom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poretku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ili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moralu</a:t>
            </a:r>
            <a:r>
              <a:rPr lang="en-US" dirty="0"/>
              <a:t>, a </a:t>
            </a:r>
            <a:r>
              <a:rPr lang="en-US" dirty="0" err="1"/>
              <a:t>naročito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dirty="0" err="1"/>
              <a:t>postupci</a:t>
            </a:r>
            <a:r>
              <a:rPr lang="en-US" dirty="0"/>
              <a:t> </a:t>
            </a:r>
            <a:r>
              <a:rPr lang="en-US" b="1" dirty="0" err="1">
                <a:solidFill>
                  <a:srgbClr val="F9FD59"/>
                </a:solidFill>
              </a:rPr>
              <a:t>kloniranja</a:t>
            </a:r>
            <a:r>
              <a:rPr lang="en-US" dirty="0"/>
              <a:t> </a:t>
            </a:r>
            <a:r>
              <a:rPr lang="en-US" dirty="0" err="1"/>
              <a:t>ljudskih</a:t>
            </a:r>
            <a:r>
              <a:rPr lang="en-US" dirty="0"/>
              <a:t> </a:t>
            </a:r>
            <a:r>
              <a:rPr lang="en-US" dirty="0" err="1" smtClean="0"/>
              <a:t>bića</a:t>
            </a:r>
            <a:r>
              <a:rPr lang="en-US" dirty="0" smtClean="0"/>
              <a:t>; </a:t>
            </a:r>
            <a:r>
              <a:rPr lang="en-US" dirty="0" err="1"/>
              <a:t>promjenu</a:t>
            </a:r>
            <a:r>
              <a:rPr lang="en-US" dirty="0"/>
              <a:t> </a:t>
            </a:r>
            <a:r>
              <a:rPr lang="sr-Latn-ME" dirty="0" smtClean="0"/>
              <a:t>DNK; </a:t>
            </a:r>
            <a:r>
              <a:rPr lang="en-US" dirty="0" err="1" smtClean="0"/>
              <a:t>korišćenje</a:t>
            </a:r>
            <a:r>
              <a:rPr lang="en-US" dirty="0" smtClean="0"/>
              <a:t> </a:t>
            </a:r>
            <a:r>
              <a:rPr lang="en-US" dirty="0" err="1"/>
              <a:t>ljudskog</a:t>
            </a:r>
            <a:r>
              <a:rPr lang="en-US" dirty="0"/>
              <a:t> </a:t>
            </a:r>
            <a:r>
              <a:rPr lang="en-US" dirty="0" err="1" smtClean="0"/>
              <a:t>embriona</a:t>
            </a:r>
            <a:r>
              <a:rPr lang="en-US" dirty="0" smtClean="0"/>
              <a:t>; </a:t>
            </a:r>
            <a:r>
              <a:rPr lang="en-US" dirty="0" err="1"/>
              <a:t>izmjene</a:t>
            </a:r>
            <a:r>
              <a:rPr lang="en-US" dirty="0"/>
              <a:t> </a:t>
            </a:r>
            <a:r>
              <a:rPr lang="sr-Latn-ME" dirty="0" smtClean="0"/>
              <a:t>DNK </a:t>
            </a:r>
            <a:r>
              <a:rPr lang="en-US" dirty="0" err="1" smtClean="0"/>
              <a:t>životinja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je </a:t>
            </a:r>
            <a:r>
              <a:rPr lang="en-US" dirty="0" err="1"/>
              <a:t>vjerovatno</a:t>
            </a:r>
            <a:r>
              <a:rPr lang="en-US" dirty="0"/>
              <a:t> da </a:t>
            </a:r>
            <a:r>
              <a:rPr lang="en-US" dirty="0" err="1" smtClean="0"/>
              <a:t>izazivaju</a:t>
            </a:r>
            <a:r>
              <a:rPr lang="en-US" dirty="0" smtClean="0"/>
              <a:t> </a:t>
            </a:r>
            <a:r>
              <a:rPr lang="en-US" dirty="0" err="1" smtClean="0"/>
              <a:t>patnju</a:t>
            </a:r>
            <a:r>
              <a:rPr lang="en-US" dirty="0" smtClean="0"/>
              <a:t>;</a:t>
            </a:r>
            <a:endParaRPr lang="en-US" dirty="0"/>
          </a:p>
          <a:p>
            <a:pPr marL="0" indent="0">
              <a:buNone/>
            </a:pPr>
            <a:r>
              <a:rPr lang="sr-Latn-ME" dirty="0" smtClean="0"/>
              <a:t>2) </a:t>
            </a:r>
            <a:r>
              <a:rPr lang="en-US" b="1" dirty="0" err="1" smtClean="0">
                <a:solidFill>
                  <a:srgbClr val="F9FD59"/>
                </a:solidFill>
              </a:rPr>
              <a:t>hirur</a:t>
            </a:r>
            <a:r>
              <a:rPr lang="sr-Latn-ME" b="1" dirty="0" smtClean="0">
                <a:solidFill>
                  <a:srgbClr val="F9FD59"/>
                </a:solidFill>
              </a:rPr>
              <a:t>ški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ili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 smtClean="0">
                <a:solidFill>
                  <a:srgbClr val="F9FD59"/>
                </a:solidFill>
              </a:rPr>
              <a:t>dijagnosti</a:t>
            </a:r>
            <a:r>
              <a:rPr lang="sr-Latn-ME" b="1" dirty="0" smtClean="0">
                <a:solidFill>
                  <a:srgbClr val="F9FD59"/>
                </a:solidFill>
              </a:rPr>
              <a:t>čki </a:t>
            </a:r>
            <a:r>
              <a:rPr lang="en-US" b="1" dirty="0" err="1" smtClean="0">
                <a:solidFill>
                  <a:srgbClr val="F9FD59"/>
                </a:solidFill>
              </a:rPr>
              <a:t>postup</a:t>
            </a:r>
            <a:r>
              <a:rPr lang="sr-Latn-ME" b="1" dirty="0" smtClean="0">
                <a:solidFill>
                  <a:srgbClr val="F9FD59"/>
                </a:solidFill>
              </a:rPr>
              <a:t>ci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sr-Latn-ME" dirty="0" smtClean="0"/>
              <a:t>liječenja </a:t>
            </a:r>
            <a:r>
              <a:rPr lang="en-US" dirty="0" err="1" smtClean="0"/>
              <a:t>neposredno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ljudskom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sr-Latn-ME" dirty="0" smtClean="0"/>
              <a:t>ži</a:t>
            </a:r>
            <a:r>
              <a:rPr lang="en-US" dirty="0" err="1" smtClean="0"/>
              <a:t>ivotinjskom</a:t>
            </a:r>
            <a:r>
              <a:rPr lang="en-US" dirty="0" smtClean="0"/>
              <a:t> </a:t>
            </a:r>
            <a:r>
              <a:rPr lang="en-US" dirty="0" err="1"/>
              <a:t>tijelu</a:t>
            </a:r>
            <a:r>
              <a:rPr lang="en-US" dirty="0"/>
              <a:t>, </a:t>
            </a:r>
            <a:r>
              <a:rPr lang="en-US" dirty="0" err="1"/>
              <a:t>osim</a:t>
            </a:r>
            <a:r>
              <a:rPr lang="en-US" dirty="0"/>
              <a:t> </a:t>
            </a:r>
            <a:r>
              <a:rPr lang="sr-Latn-ME" dirty="0" smtClean="0"/>
              <a:t>medikamenata</a:t>
            </a:r>
            <a:r>
              <a:rPr lang="en-US" dirty="0" smtClean="0"/>
              <a:t>;</a:t>
            </a:r>
            <a:endParaRPr lang="sr-Latn-ME" dirty="0" smtClean="0"/>
          </a:p>
          <a:p>
            <a:pPr marL="0" indent="0">
              <a:buNone/>
            </a:pPr>
            <a:r>
              <a:rPr lang="sr-Latn-ME" dirty="0" smtClean="0"/>
              <a:t>3)</a:t>
            </a:r>
            <a:r>
              <a:rPr lang="en-US" dirty="0"/>
              <a:t> </a:t>
            </a:r>
            <a:r>
              <a:rPr lang="en-US" b="1" dirty="0" err="1">
                <a:solidFill>
                  <a:srgbClr val="F9FD59"/>
                </a:solidFill>
              </a:rPr>
              <a:t>biljna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sorta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ili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sr-Latn-ME" b="1" dirty="0" smtClean="0">
                <a:solidFill>
                  <a:srgbClr val="F9FD59"/>
                </a:solidFill>
              </a:rPr>
              <a:t>ž</a:t>
            </a:r>
            <a:r>
              <a:rPr lang="en-US" b="1" dirty="0" err="1" smtClean="0">
                <a:solidFill>
                  <a:srgbClr val="F9FD59"/>
                </a:solidFill>
              </a:rPr>
              <a:t>ivotinjska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>
                <a:solidFill>
                  <a:srgbClr val="F9FD59"/>
                </a:solidFill>
              </a:rPr>
              <a:t>rasa </a:t>
            </a:r>
            <a:r>
              <a:rPr lang="sr-Latn-ME" dirty="0" smtClean="0"/>
              <a:t>sa izuzecima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505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348792"/>
            <a:ext cx="9905999" cy="61179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F9FD59"/>
                </a:solidFill>
              </a:rPr>
              <a:t>Sadržina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>
                <a:solidFill>
                  <a:srgbClr val="F9FD59"/>
                </a:solidFill>
              </a:rPr>
              <a:t>prijave</a:t>
            </a:r>
            <a:r>
              <a:rPr lang="en-US" b="1" dirty="0">
                <a:solidFill>
                  <a:srgbClr val="F9FD59"/>
                </a:solidFill>
              </a:rPr>
              <a:t> </a:t>
            </a:r>
            <a:r>
              <a:rPr lang="en-US" b="1" dirty="0" err="1" smtClean="0">
                <a:solidFill>
                  <a:srgbClr val="F9FD59"/>
                </a:solidFill>
              </a:rPr>
              <a:t>patenta</a:t>
            </a:r>
            <a:r>
              <a:rPr lang="sr-Latn-ME" b="1" dirty="0" smtClean="0">
                <a:solidFill>
                  <a:srgbClr val="F9FD59"/>
                </a:solidFill>
              </a:rPr>
              <a:t>, </a:t>
            </a:r>
            <a:r>
              <a:rPr lang="en-US" b="1" dirty="0" err="1" smtClean="0">
                <a:solidFill>
                  <a:srgbClr val="F9FD59"/>
                </a:solidFill>
              </a:rPr>
              <a:t>Član</a:t>
            </a:r>
            <a:r>
              <a:rPr lang="en-US" b="1" dirty="0" smtClean="0">
                <a:solidFill>
                  <a:srgbClr val="F9FD59"/>
                </a:solidFill>
              </a:rPr>
              <a:t> </a:t>
            </a:r>
            <a:r>
              <a:rPr lang="en-US" b="1" dirty="0">
                <a:solidFill>
                  <a:srgbClr val="F9FD59"/>
                </a:solidFill>
              </a:rPr>
              <a:t>23</a:t>
            </a:r>
          </a:p>
          <a:p>
            <a:pPr marL="0" indent="0">
              <a:buNone/>
            </a:pPr>
            <a:r>
              <a:rPr lang="en-US" dirty="0"/>
              <a:t>(1) </a:t>
            </a:r>
            <a:r>
              <a:rPr lang="en-US" dirty="0" err="1"/>
              <a:t>Prijava</a:t>
            </a:r>
            <a:r>
              <a:rPr lang="en-US" dirty="0"/>
              <a:t> </a:t>
            </a:r>
            <a:r>
              <a:rPr lang="en-US" dirty="0" err="1"/>
              <a:t>patenta</a:t>
            </a:r>
            <a:r>
              <a:rPr lang="en-US" dirty="0"/>
              <a:t> mora da </a:t>
            </a:r>
            <a:r>
              <a:rPr lang="en-US" dirty="0" err="1"/>
              <a:t>sadrži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pl-PL" dirty="0" smtClean="0"/>
              <a:t>	1</a:t>
            </a:r>
            <a:r>
              <a:rPr lang="pl-PL" dirty="0"/>
              <a:t>) zahtjev za priznanje patenta;</a:t>
            </a:r>
          </a:p>
          <a:p>
            <a:pPr marL="0" indent="0">
              <a:buNone/>
            </a:pPr>
            <a:r>
              <a:rPr lang="sr-Latn-ME" dirty="0" smtClean="0"/>
              <a:t>	</a:t>
            </a:r>
            <a:r>
              <a:rPr lang="en-US" dirty="0" smtClean="0"/>
              <a:t>2</a:t>
            </a:r>
            <a:r>
              <a:rPr lang="en-US" dirty="0"/>
              <a:t>)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pronalaska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sr-Latn-ME" dirty="0" smtClean="0"/>
              <a:t>	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zahtjeva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zaštitu</a:t>
            </a:r>
            <a:r>
              <a:rPr lang="en-US" dirty="0"/>
              <a:t> </a:t>
            </a:r>
            <a:r>
              <a:rPr lang="en-US" dirty="0" err="1"/>
              <a:t>pronalaska</a:t>
            </a:r>
            <a:r>
              <a:rPr lang="en-US" dirty="0"/>
              <a:t> </a:t>
            </a:r>
            <a:r>
              <a:rPr lang="en-US" dirty="0" err="1"/>
              <a:t>patentom</a:t>
            </a:r>
            <a:r>
              <a:rPr lang="en-US" dirty="0"/>
              <a:t> (u </a:t>
            </a:r>
            <a:r>
              <a:rPr lang="en-US" dirty="0" err="1"/>
              <a:t>daljem</a:t>
            </a:r>
            <a:r>
              <a:rPr lang="en-US" dirty="0"/>
              <a:t> </a:t>
            </a:r>
            <a:r>
              <a:rPr lang="en-US" dirty="0" err="1"/>
              <a:t>tekstu</a:t>
            </a:r>
            <a:r>
              <a:rPr lang="en-US" dirty="0"/>
              <a:t>: </a:t>
            </a:r>
            <a:r>
              <a:rPr lang="en-US" dirty="0" err="1"/>
              <a:t>patentni</a:t>
            </a:r>
            <a:r>
              <a:rPr lang="en-US" dirty="0"/>
              <a:t> </a:t>
            </a:r>
            <a:r>
              <a:rPr lang="en-US" dirty="0" err="1"/>
              <a:t>zahtjevi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sr-Latn-ME" dirty="0" smtClean="0"/>
              <a:t>	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en-US" dirty="0" err="1"/>
              <a:t>nacrt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pozivaju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zahtjevi</a:t>
            </a:r>
            <a:r>
              <a:rPr lang="en-US" dirty="0"/>
              <a:t>, u </a:t>
            </a:r>
            <a:r>
              <a:rPr lang="en-US" dirty="0" err="1"/>
              <a:t>odgovarajućem</a:t>
            </a:r>
            <a:r>
              <a:rPr lang="en-US" dirty="0"/>
              <a:t> </a:t>
            </a:r>
            <a:r>
              <a:rPr lang="en-US" dirty="0" err="1"/>
              <a:t>slučaju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sr-Latn-ME" dirty="0" smtClean="0"/>
              <a:t>	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en-US" dirty="0" err="1"/>
              <a:t>apstrakt</a:t>
            </a:r>
            <a:r>
              <a:rPr lang="en-US" dirty="0" smtClean="0"/>
              <a:t>.</a:t>
            </a:r>
            <a:endParaRPr lang="sr-Latn-ME" dirty="0" smtClean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r>
              <a:rPr lang="sr-Latn-ME" dirty="0" smtClean="0"/>
              <a:t>TRAJANJE patentne zaštite: </a:t>
            </a:r>
            <a:r>
              <a:rPr lang="sr-Latn-ME" b="1" dirty="0" smtClean="0">
                <a:solidFill>
                  <a:srgbClr val="F9FD59"/>
                </a:solidFill>
              </a:rPr>
              <a:t>20 godina </a:t>
            </a:r>
            <a:r>
              <a:rPr lang="sr-Latn-ME" b="1" dirty="0" smtClean="0"/>
              <a:t>(</a:t>
            </a:r>
            <a:r>
              <a:rPr lang="pl-PL" dirty="0"/>
              <a:t>od datuma podnošenja prijave patenta</a:t>
            </a:r>
            <a:r>
              <a:rPr lang="sr-Latn-ME" b="1" dirty="0" smtClean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792372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4830025"/>
              </p:ext>
            </p:extLst>
          </p:nvPr>
        </p:nvGraphicFramePr>
        <p:xfrm>
          <a:off x="1206223" y="1722943"/>
          <a:ext cx="9692641" cy="4914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0161">
                  <a:extLst>
                    <a:ext uri="{9D8B030D-6E8A-4147-A177-3AD203B41FA5}">
                      <a16:colId xmlns:a16="http://schemas.microsoft.com/office/drawing/2014/main" val="4006737435"/>
                    </a:ext>
                  </a:extLst>
                </a:gridCol>
                <a:gridCol w="7982157">
                  <a:extLst>
                    <a:ext uri="{9D8B030D-6E8A-4147-A177-3AD203B41FA5}">
                      <a16:colId xmlns:a16="http://schemas.microsoft.com/office/drawing/2014/main" val="2540436872"/>
                    </a:ext>
                  </a:extLst>
                </a:gridCol>
                <a:gridCol w="1140323">
                  <a:extLst>
                    <a:ext uri="{9D8B030D-6E8A-4147-A177-3AD203B41FA5}">
                      <a16:colId xmlns:a16="http://schemas.microsoft.com/office/drawing/2014/main" val="1786496775"/>
                    </a:ext>
                  </a:extLst>
                </a:gridCol>
              </a:tblGrid>
              <a:tr h="264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540998613"/>
                  </a:ext>
                </a:extLst>
              </a:tr>
              <a:tr h="474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u </a:t>
                      </a:r>
                      <a:r>
                        <a:rPr lang="en-US" sz="1000" dirty="0" err="1">
                          <a:effectLst/>
                        </a:rPr>
                        <a:t>sporovima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iz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imovinskih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drugih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građansko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pravnih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odnosa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fizičkih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pravnih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lica</a:t>
                      </a:r>
                      <a:r>
                        <a:rPr lang="en-US" sz="1000" dirty="0">
                          <a:effectLst/>
                        </a:rPr>
                        <a:t>, </a:t>
                      </a:r>
                      <a:r>
                        <a:rPr lang="en-US" sz="1000" dirty="0" err="1">
                          <a:effectLst/>
                        </a:rPr>
                        <a:t>zbog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smetanja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posjeda</a:t>
                      </a:r>
                      <a:r>
                        <a:rPr lang="en-US" sz="1000" dirty="0">
                          <a:effectLst/>
                        </a:rPr>
                        <a:t>, o </a:t>
                      </a:r>
                      <a:r>
                        <a:rPr lang="en-US" sz="1000" dirty="0" err="1">
                          <a:effectLst/>
                        </a:rPr>
                        <a:t>pravu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službenosti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drugim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stvarnim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pravima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150 €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2296606246"/>
                  </a:ext>
                </a:extLst>
              </a:tr>
              <a:tr h="474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u </a:t>
                      </a:r>
                      <a:r>
                        <a:rPr lang="en-US" sz="1000" dirty="0" err="1">
                          <a:effectLst/>
                        </a:rPr>
                        <a:t>sporovima</a:t>
                      </a:r>
                      <a:r>
                        <a:rPr lang="en-US" sz="1000" dirty="0">
                          <a:effectLst/>
                        </a:rPr>
                        <a:t> o </a:t>
                      </a:r>
                      <a:r>
                        <a:rPr lang="en-US" sz="1000" dirty="0" err="1">
                          <a:effectLst/>
                        </a:rPr>
                        <a:t>razvodu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poništaju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braka</a:t>
                      </a:r>
                      <a:r>
                        <a:rPr lang="en-US" sz="1000" dirty="0">
                          <a:effectLst/>
                        </a:rPr>
                        <a:t>, o </a:t>
                      </a:r>
                      <a:r>
                        <a:rPr lang="en-US" sz="1000" dirty="0" err="1">
                          <a:effectLst/>
                        </a:rPr>
                        <a:t>zakonskom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izdržavanju</a:t>
                      </a:r>
                      <a:r>
                        <a:rPr lang="en-US" sz="1000" dirty="0">
                          <a:effectLst/>
                        </a:rPr>
                        <a:t>, o </a:t>
                      </a:r>
                      <a:r>
                        <a:rPr lang="en-US" sz="1000" dirty="0" err="1">
                          <a:effectLst/>
                        </a:rPr>
                        <a:t>smještaju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maloljetne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djece</a:t>
                      </a:r>
                      <a:r>
                        <a:rPr lang="en-US" sz="1000" dirty="0">
                          <a:effectLst/>
                        </a:rPr>
                        <a:t>, o </a:t>
                      </a:r>
                      <a:r>
                        <a:rPr lang="en-US" sz="1000" dirty="0" err="1">
                          <a:effectLst/>
                        </a:rPr>
                        <a:t>osporavanju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ili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utvrđivanju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očinstva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materinstva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srodnim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predmetima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125 €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463924006"/>
                  </a:ext>
                </a:extLst>
              </a:tr>
              <a:tr h="474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u </a:t>
                      </a:r>
                      <a:r>
                        <a:rPr lang="en-US" sz="1000" dirty="0" err="1">
                          <a:effectLst/>
                        </a:rPr>
                        <a:t>postupcima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medijacije</a:t>
                      </a:r>
                      <a:r>
                        <a:rPr lang="en-US" sz="1000" dirty="0">
                          <a:effectLst/>
                        </a:rPr>
                        <a:t>, </a:t>
                      </a:r>
                      <a:r>
                        <a:rPr lang="en-US" sz="1000" dirty="0" err="1">
                          <a:effectLst/>
                        </a:rPr>
                        <a:t>pred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sudom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časti</a:t>
                      </a:r>
                      <a:r>
                        <a:rPr lang="en-US" sz="1000" dirty="0">
                          <a:effectLst/>
                        </a:rPr>
                        <a:t>, </a:t>
                      </a:r>
                      <a:r>
                        <a:rPr lang="en-US" sz="1000" dirty="0" err="1">
                          <a:effectLst/>
                        </a:rPr>
                        <a:t>pri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privrednim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komorama</a:t>
                      </a:r>
                      <a:r>
                        <a:rPr lang="en-US" sz="1000" dirty="0">
                          <a:effectLst/>
                        </a:rPr>
                        <a:t>, </a:t>
                      </a:r>
                      <a:r>
                        <a:rPr lang="en-US" sz="1000" dirty="0" err="1">
                          <a:effectLst/>
                        </a:rPr>
                        <a:t>pred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izabranim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sudom</a:t>
                      </a:r>
                      <a:r>
                        <a:rPr lang="en-US" sz="1000" dirty="0">
                          <a:effectLst/>
                        </a:rPr>
                        <a:t>, </a:t>
                      </a:r>
                      <a:r>
                        <a:rPr lang="en-US" sz="1000" dirty="0" err="1">
                          <a:effectLst/>
                        </a:rPr>
                        <a:t>arbitražom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ili</a:t>
                      </a:r>
                      <a:r>
                        <a:rPr lang="en-US" sz="1000" dirty="0">
                          <a:effectLst/>
                        </a:rPr>
                        <a:t> u </a:t>
                      </a:r>
                      <a:r>
                        <a:rPr lang="en-US" sz="1000" dirty="0" err="1">
                          <a:effectLst/>
                        </a:rPr>
                        <a:t>drugim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sličnim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postupcima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125 €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548294857"/>
                  </a:ext>
                </a:extLst>
              </a:tr>
              <a:tr h="474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 postupcima upisa u registar privrednih subjekata kod nadležnog organa i sporovima povodom upisa u taj registar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200 €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3554377357"/>
                  </a:ext>
                </a:extLst>
              </a:tr>
              <a:tr h="264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 postupcima upisa u sudski i drugi registar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125 €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3836732426"/>
                  </a:ext>
                </a:extLst>
              </a:tr>
              <a:tr h="264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 sporovima povodom upisa u sudski ili drugi registar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150 €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1747252916"/>
                  </a:ext>
                </a:extLst>
              </a:tr>
              <a:tr h="264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u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postupcima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pred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Ustavnim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sudom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300 €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1185602156"/>
                  </a:ext>
                </a:extLst>
              </a:tr>
              <a:tr h="264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 upravnom postupku i upravnom sporu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200 €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1208838036"/>
                  </a:ext>
                </a:extLst>
              </a:tr>
              <a:tr h="264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u </a:t>
                      </a:r>
                      <a:r>
                        <a:rPr lang="en-US" sz="1000" dirty="0" err="1">
                          <a:effectLst/>
                        </a:rPr>
                        <a:t>postupcima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privrednih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prestupa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100 €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2781099432"/>
                  </a:ext>
                </a:extLst>
              </a:tr>
              <a:tr h="264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 prekršajnom postupku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100 €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4016506728"/>
                  </a:ext>
                </a:extLst>
              </a:tr>
              <a:tr h="474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u </a:t>
                      </a:r>
                      <a:r>
                        <a:rPr lang="en-US" sz="1000" dirty="0" err="1">
                          <a:effectLst/>
                        </a:rPr>
                        <a:t>postupku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iz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radnih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odnosa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koji</a:t>
                      </a:r>
                      <a:r>
                        <a:rPr lang="en-US" sz="1000" dirty="0">
                          <a:effectLst/>
                        </a:rPr>
                        <a:t> se </a:t>
                      </a:r>
                      <a:r>
                        <a:rPr lang="en-US" sz="1000" dirty="0" err="1">
                          <a:effectLst/>
                        </a:rPr>
                        <a:t>vodi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kod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poslodavca</a:t>
                      </a:r>
                      <a:r>
                        <a:rPr lang="en-US" sz="1000" dirty="0">
                          <a:effectLst/>
                        </a:rPr>
                        <a:t>, u </a:t>
                      </a:r>
                      <a:r>
                        <a:rPr lang="en-US" sz="1000" dirty="0" err="1">
                          <a:effectLst/>
                        </a:rPr>
                        <a:t>sporovima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iz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radnih</a:t>
                      </a:r>
                      <a:r>
                        <a:rPr lang="en-US" sz="1000" dirty="0">
                          <a:effectLst/>
                        </a:rPr>
                        <a:t>, </a:t>
                      </a:r>
                      <a:r>
                        <a:rPr lang="en-US" sz="1000" dirty="0" err="1">
                          <a:effectLst/>
                        </a:rPr>
                        <a:t>stambenih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zakupnih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odnosa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125 €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1848707341"/>
                  </a:ext>
                </a:extLst>
              </a:tr>
              <a:tr h="264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u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postupcima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ostvarivanja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zaštite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autorskih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srodnih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prava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prava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industrijske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  <a:effectLst/>
                        </a:rPr>
                        <a:t>svojine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</a:rPr>
                        <a:t>250 €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4053023896"/>
                  </a:ext>
                </a:extLst>
              </a:tr>
              <a:tr h="264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13)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 svim ostalim postupcima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150 €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180" marR="43180" marT="25400" marB="25400" anchor="ctr"/>
                </a:tc>
                <a:extLst>
                  <a:ext uri="{0D108BD9-81ED-4DB2-BD59-A6C34878D82A}">
                    <a16:rowId xmlns:a16="http://schemas.microsoft.com/office/drawing/2014/main" val="278637210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12363" y="91727"/>
            <a:ext cx="10180948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ME" altLang="en-US" sz="2000" b="1" i="0" u="none" strike="noStrike" cap="none" normalizeH="0" baseline="0" dirty="0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ADVOKATSKA TARIFA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ME" altLang="en-US" sz="2000" b="1" dirty="0">
              <a:solidFill>
                <a:srgbClr val="F9FD59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Sastavljanje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podnesaka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u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ostalim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predmetima</a:t>
            </a:r>
            <a:r>
              <a:rPr kumimoji="0" lang="sr-Latn-ME" altLang="en-US" sz="2000" b="1" i="0" u="none" strike="noStrike" cap="none" normalizeH="0" baseline="0" dirty="0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Tarifni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broj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F9FD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6.</a:t>
            </a:r>
            <a:endParaRPr lang="sr-Latn-ME" altLang="en-US" sz="1200" dirty="0">
              <a:solidFill>
                <a:srgbClr val="F9FD59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Za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sastavljanje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podnesaka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iz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tarifnog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broja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5, u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neprocjenjivim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predmetima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advokatu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pripada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sljedeća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nagrada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601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546754"/>
            <a:ext cx="9905999" cy="604258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sr-Latn-ME" dirty="0" smtClean="0"/>
          </a:p>
          <a:p>
            <a:pPr marL="0" indent="0" algn="ctr">
              <a:buNone/>
            </a:pPr>
            <a:endParaRPr lang="sr-Latn-ME" dirty="0"/>
          </a:p>
          <a:p>
            <a:pPr marL="0" indent="0" algn="ctr">
              <a:buNone/>
            </a:pPr>
            <a:endParaRPr lang="sr-Latn-ME" dirty="0" smtClean="0"/>
          </a:p>
          <a:p>
            <a:pPr marL="0" indent="0" algn="ctr">
              <a:buNone/>
            </a:pPr>
            <a:r>
              <a:rPr lang="sr-Latn-ME" sz="6600" dirty="0" smtClean="0">
                <a:solidFill>
                  <a:srgbClr val="F9FD59"/>
                </a:solidFill>
              </a:rPr>
              <a:t>H V A L A!</a:t>
            </a:r>
          </a:p>
          <a:p>
            <a:pPr marL="0" indent="0" algn="ctr">
              <a:buNone/>
            </a:pPr>
            <a:endParaRPr lang="en-US" sz="6600" dirty="0" smtClean="0">
              <a:solidFill>
                <a:srgbClr val="F9FD59"/>
              </a:solidFill>
            </a:endParaRPr>
          </a:p>
          <a:p>
            <a:pPr marL="0" indent="0" algn="ctr">
              <a:buNone/>
            </a:pPr>
            <a:endParaRPr lang="sr-Latn-ME" sz="6600" dirty="0">
              <a:solidFill>
                <a:srgbClr val="F9FD59"/>
              </a:solidFill>
            </a:endParaRPr>
          </a:p>
          <a:p>
            <a:pPr marL="0" indent="0" algn="r">
              <a:buNone/>
            </a:pPr>
            <a:r>
              <a:rPr lang="sr-Latn-ME" sz="2800" dirty="0" smtClean="0">
                <a:solidFill>
                  <a:srgbClr val="F9FD59"/>
                </a:solidFill>
              </a:rPr>
              <a:t>dr.ninaradulovic</a:t>
            </a:r>
            <a:r>
              <a:rPr lang="en-US" sz="2800" dirty="0" smtClean="0">
                <a:solidFill>
                  <a:srgbClr val="F9FD59"/>
                </a:solidFill>
              </a:rPr>
              <a:t>@gmail.com</a:t>
            </a:r>
            <a:endParaRPr lang="en-US" dirty="0">
              <a:solidFill>
                <a:srgbClr val="F9FD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92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457</TotalTime>
  <Words>2002</Words>
  <Application>Microsoft Office PowerPoint</Application>
  <PresentationFormat>Widescreen</PresentationFormat>
  <Paragraphs>223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Times New Roman</vt:lpstr>
      <vt:lpstr>Trebuchet MS</vt:lpstr>
      <vt:lpstr>Tw Cen MT</vt:lpstr>
      <vt:lpstr>Circuit</vt:lpstr>
      <vt:lpstr>KAKO PRAVNO ZAŠTITI PROIZVOD?</vt:lpstr>
      <vt:lpstr>PowerPoint Presentation</vt:lpstr>
      <vt:lpstr>PowerPoint Presentation</vt:lpstr>
      <vt:lpstr>PRAVNI OKVIR</vt:lpstr>
      <vt:lpstr>ZAKON O AUTORSKOM I SRODNIM PRAVIMA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ZAKON O PATENTIMA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KAKO PRAVNO ZAŠTITI PROIZVOD?</dc:title>
  <dc:creator>Win</dc:creator>
  <cp:lastModifiedBy>Win</cp:lastModifiedBy>
  <cp:revision>27</cp:revision>
  <dcterms:created xsi:type="dcterms:W3CDTF">2023-02-26T19:27:05Z</dcterms:created>
  <dcterms:modified xsi:type="dcterms:W3CDTF">2023-02-27T13:15:14Z</dcterms:modified>
</cp:coreProperties>
</file>